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9" r:id="rId3"/>
    <p:sldId id="280" r:id="rId4"/>
    <p:sldId id="281" r:id="rId5"/>
    <p:sldId id="311" r:id="rId6"/>
    <p:sldId id="287" r:id="rId7"/>
    <p:sldId id="260" r:id="rId8"/>
    <p:sldId id="288" r:id="rId9"/>
    <p:sldId id="296" r:id="rId10"/>
    <p:sldId id="308" r:id="rId11"/>
    <p:sldId id="310" r:id="rId12"/>
    <p:sldId id="295" r:id="rId13"/>
    <p:sldId id="306" r:id="rId14"/>
    <p:sldId id="309" r:id="rId15"/>
    <p:sldId id="307" r:id="rId16"/>
    <p:sldId id="312" r:id="rId17"/>
    <p:sldId id="302" r:id="rId18"/>
    <p:sldId id="305" r:id="rId19"/>
    <p:sldId id="285" r:id="rId20"/>
    <p:sldId id="298" r:id="rId21"/>
  </p:sldIdLst>
  <p:sldSz cx="9144000" cy="6858000" type="screen4x3"/>
  <p:notesSz cx="6797675" cy="9926638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2" autoAdjust="0"/>
    <p:restoredTop sz="94684" autoAdjust="0"/>
  </p:normalViewPr>
  <p:slideViewPr>
    <p:cSldViewPr snapToGrid="0" snapToObjects="1"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6.xml"/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59C2B3-4277-466A-BA0F-262E22988CAC}" type="doc">
      <dgm:prSet loTypeId="urn:microsoft.com/office/officeart/2005/8/layout/vList2" loCatId="list" qsTypeId="urn:microsoft.com/office/officeart/2005/8/quickstyle/simple2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BA690918-F1F4-40EF-B2B2-343965D520D5}">
      <dgm:prSet phldrT="[Testo]" custT="1"/>
      <dgm:spPr/>
      <dgm:t>
        <a:bodyPr/>
        <a:lstStyle/>
        <a:p>
          <a:pPr algn="just"/>
          <a:r>
            <a:rPr lang="it-IT" sz="1800" b="1" kern="1200" dirty="0">
              <a:solidFill>
                <a:srgbClr val="FF3399"/>
              </a:solidFill>
              <a:latin typeface="+mj-lt"/>
            </a:rPr>
            <a:t>D</a:t>
          </a:r>
          <a:r>
            <a:rPr lang="it-IT" sz="1800" kern="1200" dirty="0">
              <a:latin typeface="+mj-lt"/>
            </a:rPr>
            <a:t>IGITALIZZAZIONE: </a:t>
          </a: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tutti i</a:t>
          </a:r>
          <a:r>
            <a:rPr lang="it-IT" sz="1600" kern="1200" dirty="0">
              <a:latin typeface="+mj-lt"/>
            </a:rPr>
            <a:t> bandi prevedono la possibilità di accedere esclusivamente con SPID, CIE o CNS/PIN, consentendo la </a:t>
          </a:r>
          <a:r>
            <a:rPr lang="it-IT" sz="1600" b="1" kern="1200" dirty="0">
              <a:latin typeface="+mj-lt"/>
            </a:rPr>
            <a:t>presentazione agile di una istanza </a:t>
          </a:r>
          <a:r>
            <a:rPr lang="it-IT" sz="1600" kern="1200" dirty="0">
              <a:latin typeface="+mj-lt"/>
            </a:rPr>
            <a:t>completamente in autocertificazione, </a:t>
          </a:r>
          <a:r>
            <a:rPr lang="it-IT" sz="1600" b="1" kern="1200" dirty="0">
              <a:latin typeface="+mj-lt"/>
            </a:rPr>
            <a:t>senza dover allegare alcun documento</a:t>
          </a:r>
          <a:r>
            <a:rPr lang="it-IT" sz="1600" kern="1200" dirty="0">
              <a:latin typeface="+mj-lt"/>
            </a:rPr>
            <a:t>.</a:t>
          </a:r>
        </a:p>
      </dgm:t>
    </dgm:pt>
    <dgm:pt modelId="{76242511-892C-4720-90C2-5829817E2B2B}" type="parTrans" cxnId="{6BCD4627-B96D-4240-AB3E-957E20804DBF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EDC50126-9676-4411-AAEB-2299A84A0996}" type="sibTrans" cxnId="{6BCD4627-B96D-4240-AB3E-957E20804DBF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5C9AF383-A7E3-4279-A98C-28150E376575}">
      <dgm:prSet phldrT="[Testo]" custT="1"/>
      <dgm:spPr/>
      <dgm:t>
        <a:bodyPr/>
        <a:lstStyle/>
        <a:p>
          <a:pPr algn="just"/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O</a:t>
          </a:r>
          <a:r>
            <a:rPr lang="it-IT" sz="1800" kern="1200" dirty="0">
              <a:latin typeface="+mj-lt"/>
            </a:rPr>
            <a:t>PPORTUNITÀ: </a:t>
          </a:r>
          <a:r>
            <a:rPr lang="it-IT" sz="1600" kern="1200" dirty="0">
              <a:latin typeface="+mj-lt"/>
            </a:rPr>
            <a:t>la misura Dote scuola afferma la </a:t>
          </a:r>
          <a:r>
            <a:rPr lang="it-IT" sz="1600" b="1" kern="1200" dirty="0">
              <a:latin typeface="+mj-lt"/>
            </a:rPr>
            <a:t>centralità dell’allievo e della sua famiglia garantendo </a:t>
          </a:r>
          <a:r>
            <a:rPr lang="it-IT" sz="1600" kern="1200" dirty="0">
              <a:latin typeface="+mj-lt"/>
            </a:rPr>
            <a:t>l’attuazione del </a:t>
          </a:r>
          <a:r>
            <a:rPr lang="it-IT" sz="1600" b="1" kern="1200" dirty="0">
              <a:latin typeface="+mj-lt"/>
            </a:rPr>
            <a:t>diritto costituzionale allo studio </a:t>
          </a:r>
          <a:r>
            <a:rPr lang="it-IT" sz="1600" kern="1200" dirty="0">
              <a:latin typeface="+mj-lt"/>
            </a:rPr>
            <a:t>e </a:t>
          </a:r>
          <a:r>
            <a:rPr lang="it-IT" sz="1600" b="1" kern="1200" dirty="0">
              <a:latin typeface="+mj-lt"/>
            </a:rPr>
            <a:t>combatte la dispersione scolastica.</a:t>
          </a:r>
        </a:p>
      </dgm:t>
    </dgm:pt>
    <dgm:pt modelId="{D72B228F-2952-4AF0-82AF-15238A84A939}" type="parTrans" cxnId="{AA8F2C7F-2557-43D8-A7A3-96A002BADCE1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BD289B74-100E-409D-8D42-B139F8146749}" type="sibTrans" cxnId="{AA8F2C7F-2557-43D8-A7A3-96A002BADCE1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65C29DE1-64CD-476E-B9DB-3455E583A970}">
      <dgm:prSet phldrT="[Testo]" custT="1"/>
      <dgm:spPr/>
      <dgm:t>
        <a:bodyPr/>
        <a:lstStyle/>
        <a:p>
          <a:pPr algn="just"/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T</a:t>
          </a:r>
          <a:r>
            <a:rPr lang="it-IT" sz="1800" kern="1200" dirty="0">
              <a:latin typeface="+mj-lt"/>
            </a:rPr>
            <a:t>ECNOLOGIA: </a:t>
          </a:r>
          <a:r>
            <a:rPr lang="it-IT" sz="1600" kern="1200" dirty="0">
              <a:latin typeface="+mj-lt"/>
            </a:rPr>
            <a:t>la precompilazione dei campi e l’interoperabilità con le banche dati INPS e Ministero dell’istruzione costituiscono le principali novità di </a:t>
          </a:r>
          <a:r>
            <a:rPr lang="it-IT" sz="1600" b="1" kern="1200" dirty="0">
              <a:latin typeface="+mj-lt"/>
            </a:rPr>
            <a:t>semplificazione dei bandi.</a:t>
          </a:r>
        </a:p>
      </dgm:t>
    </dgm:pt>
    <dgm:pt modelId="{2F140F59-D4A1-4B2C-A790-7B1DBC2278B2}" type="parTrans" cxnId="{9CCCF842-864F-40C2-A9FE-8A1DC811451A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E0D6D5EE-106A-420B-B9BF-2445E4E9F569}" type="sibTrans" cxnId="{9CCCF842-864F-40C2-A9FE-8A1DC811451A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C79D14E5-27BC-49A5-B305-EA158D825B9E}">
      <dgm:prSet phldrT="[Testo]" custT="1"/>
      <dgm:spPr/>
      <dgm:t>
        <a:bodyPr/>
        <a:lstStyle/>
        <a:p>
          <a:pPr algn="just"/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E</a:t>
          </a:r>
          <a:r>
            <a:rPr lang="it-IT" sz="1800" kern="1200" dirty="0">
              <a:latin typeface="+mj-lt"/>
            </a:rPr>
            <a:t>MPOWERMENT: </a:t>
          </a:r>
          <a:r>
            <a:rPr lang="it-IT" sz="1600" kern="1200" dirty="0">
              <a:latin typeface="+mj-lt"/>
            </a:rPr>
            <a:t>la misura Dote scuola permette a ogni studente di </a:t>
          </a:r>
          <a:r>
            <a:rPr lang="it-IT" sz="1600" b="1" kern="1200" dirty="0">
              <a:latin typeface="+mj-lt"/>
            </a:rPr>
            <a:t>agire la libera scelta dei percorsi educativi.</a:t>
          </a:r>
        </a:p>
      </dgm:t>
    </dgm:pt>
    <dgm:pt modelId="{F2EA36B9-CDA6-430A-9334-86AA0639CA5C}" type="parTrans" cxnId="{D262F51C-E196-4FA8-AB34-C79A2DFA7840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3508E489-12FE-4B00-9B9F-374A432F0183}" type="sibTrans" cxnId="{D262F51C-E196-4FA8-AB34-C79A2DFA7840}">
      <dgm:prSet/>
      <dgm:spPr/>
      <dgm:t>
        <a:bodyPr/>
        <a:lstStyle/>
        <a:p>
          <a:pPr algn="just"/>
          <a:endParaRPr lang="it-IT" sz="1600">
            <a:solidFill>
              <a:schemeClr val="tx1"/>
            </a:solidFill>
            <a:latin typeface="+mj-lt"/>
          </a:endParaRPr>
        </a:p>
      </dgm:t>
    </dgm:pt>
    <dgm:pt modelId="{D1CEF0DF-D3E7-4486-91C1-59BBD0FFCCD3}" type="pres">
      <dgm:prSet presAssocID="{3959C2B3-4277-466A-BA0F-262E22988CAC}" presName="linear" presStyleCnt="0">
        <dgm:presLayoutVars>
          <dgm:animLvl val="lvl"/>
          <dgm:resizeHandles val="exact"/>
        </dgm:presLayoutVars>
      </dgm:prSet>
      <dgm:spPr/>
    </dgm:pt>
    <dgm:pt modelId="{06B24028-011D-4752-8097-D28FD31D523D}" type="pres">
      <dgm:prSet presAssocID="{BA690918-F1F4-40EF-B2B2-343965D520D5}" presName="parentText" presStyleLbl="node1" presStyleIdx="0" presStyleCnt="4" custLinFactY="341" custLinFactNeighborY="100000">
        <dgm:presLayoutVars>
          <dgm:chMax val="0"/>
          <dgm:bulletEnabled val="1"/>
        </dgm:presLayoutVars>
      </dgm:prSet>
      <dgm:spPr/>
    </dgm:pt>
    <dgm:pt modelId="{9D0215F4-798F-4A4E-84FD-CEE533634E85}" type="pres">
      <dgm:prSet presAssocID="{EDC50126-9676-4411-AAEB-2299A84A0996}" presName="spacer" presStyleCnt="0"/>
      <dgm:spPr/>
    </dgm:pt>
    <dgm:pt modelId="{E856CB08-D92F-4AEE-847A-947304CC480D}" type="pres">
      <dgm:prSet presAssocID="{5C9AF383-A7E3-4279-A98C-28150E376575}" presName="parentText" presStyleLbl="node1" presStyleIdx="1" presStyleCnt="4" custLinFactNeighborX="-320" custLinFactNeighborY="89852">
        <dgm:presLayoutVars>
          <dgm:chMax val="0"/>
          <dgm:bulletEnabled val="1"/>
        </dgm:presLayoutVars>
      </dgm:prSet>
      <dgm:spPr/>
    </dgm:pt>
    <dgm:pt modelId="{32A647B4-04D4-4BB7-A6E7-E4E69923DAE1}" type="pres">
      <dgm:prSet presAssocID="{BD289B74-100E-409D-8D42-B139F8146749}" presName="spacer" presStyleCnt="0"/>
      <dgm:spPr/>
    </dgm:pt>
    <dgm:pt modelId="{05A2E332-AE39-48DE-99B1-F69A260B6423}" type="pres">
      <dgm:prSet presAssocID="{65C29DE1-64CD-476E-B9DB-3455E583A970}" presName="parentText" presStyleLbl="node1" presStyleIdx="2" presStyleCnt="4" custLinFactNeighborY="57472">
        <dgm:presLayoutVars>
          <dgm:chMax val="0"/>
          <dgm:bulletEnabled val="1"/>
        </dgm:presLayoutVars>
      </dgm:prSet>
      <dgm:spPr/>
    </dgm:pt>
    <dgm:pt modelId="{ECDE1F6A-BF8F-40C2-84B0-A09EE8FFFA00}" type="pres">
      <dgm:prSet presAssocID="{E0D6D5EE-106A-420B-B9BF-2445E4E9F569}" presName="spacer" presStyleCnt="0"/>
      <dgm:spPr/>
    </dgm:pt>
    <dgm:pt modelId="{75299F40-26D0-4CF6-9E3B-D8C7AEDBD736}" type="pres">
      <dgm:prSet presAssocID="{C79D14E5-27BC-49A5-B305-EA158D825B9E}" presName="parentText" presStyleLbl="node1" presStyleIdx="3" presStyleCnt="4" custLinFactY="25866" custLinFactNeighborY="100000">
        <dgm:presLayoutVars>
          <dgm:chMax val="0"/>
          <dgm:bulletEnabled val="1"/>
        </dgm:presLayoutVars>
      </dgm:prSet>
      <dgm:spPr/>
    </dgm:pt>
  </dgm:ptLst>
  <dgm:cxnLst>
    <dgm:cxn modelId="{6285DB17-3F6C-4761-8DB1-70541F066FA8}" type="presOf" srcId="{5C9AF383-A7E3-4279-A98C-28150E376575}" destId="{E856CB08-D92F-4AEE-847A-947304CC480D}" srcOrd="0" destOrd="0" presId="urn:microsoft.com/office/officeart/2005/8/layout/vList2"/>
    <dgm:cxn modelId="{7A30C91A-76AC-47E7-B1EC-22C9C0160A7E}" type="presOf" srcId="{3959C2B3-4277-466A-BA0F-262E22988CAC}" destId="{D1CEF0DF-D3E7-4486-91C1-59BBD0FFCCD3}" srcOrd="0" destOrd="0" presId="urn:microsoft.com/office/officeart/2005/8/layout/vList2"/>
    <dgm:cxn modelId="{D262F51C-E196-4FA8-AB34-C79A2DFA7840}" srcId="{3959C2B3-4277-466A-BA0F-262E22988CAC}" destId="{C79D14E5-27BC-49A5-B305-EA158D825B9E}" srcOrd="3" destOrd="0" parTransId="{F2EA36B9-CDA6-430A-9334-86AA0639CA5C}" sibTransId="{3508E489-12FE-4B00-9B9F-374A432F0183}"/>
    <dgm:cxn modelId="{6BCD4627-B96D-4240-AB3E-957E20804DBF}" srcId="{3959C2B3-4277-466A-BA0F-262E22988CAC}" destId="{BA690918-F1F4-40EF-B2B2-343965D520D5}" srcOrd="0" destOrd="0" parTransId="{76242511-892C-4720-90C2-5829817E2B2B}" sibTransId="{EDC50126-9676-4411-AAEB-2299A84A0996}"/>
    <dgm:cxn modelId="{9CCCF842-864F-40C2-A9FE-8A1DC811451A}" srcId="{3959C2B3-4277-466A-BA0F-262E22988CAC}" destId="{65C29DE1-64CD-476E-B9DB-3455E583A970}" srcOrd="2" destOrd="0" parTransId="{2F140F59-D4A1-4B2C-A790-7B1DBC2278B2}" sibTransId="{E0D6D5EE-106A-420B-B9BF-2445E4E9F569}"/>
    <dgm:cxn modelId="{85E9DF4F-0DA6-4464-B0AE-4CE69ACC4219}" type="presOf" srcId="{BA690918-F1F4-40EF-B2B2-343965D520D5}" destId="{06B24028-011D-4752-8097-D28FD31D523D}" srcOrd="0" destOrd="0" presId="urn:microsoft.com/office/officeart/2005/8/layout/vList2"/>
    <dgm:cxn modelId="{AA8F2C7F-2557-43D8-A7A3-96A002BADCE1}" srcId="{3959C2B3-4277-466A-BA0F-262E22988CAC}" destId="{5C9AF383-A7E3-4279-A98C-28150E376575}" srcOrd="1" destOrd="0" parTransId="{D72B228F-2952-4AF0-82AF-15238A84A939}" sibTransId="{BD289B74-100E-409D-8D42-B139F8146749}"/>
    <dgm:cxn modelId="{7444E7D3-4764-49F5-BC4F-03E2B1FD9641}" type="presOf" srcId="{C79D14E5-27BC-49A5-B305-EA158D825B9E}" destId="{75299F40-26D0-4CF6-9E3B-D8C7AEDBD736}" srcOrd="0" destOrd="0" presId="urn:microsoft.com/office/officeart/2005/8/layout/vList2"/>
    <dgm:cxn modelId="{3E7F43DA-EC62-4854-83A8-D4877F68BD6A}" type="presOf" srcId="{65C29DE1-64CD-476E-B9DB-3455E583A970}" destId="{05A2E332-AE39-48DE-99B1-F69A260B6423}" srcOrd="0" destOrd="0" presId="urn:microsoft.com/office/officeart/2005/8/layout/vList2"/>
    <dgm:cxn modelId="{D2FDD103-6220-473E-8BBA-F3E076C90D2A}" type="presParOf" srcId="{D1CEF0DF-D3E7-4486-91C1-59BBD0FFCCD3}" destId="{06B24028-011D-4752-8097-D28FD31D523D}" srcOrd="0" destOrd="0" presId="urn:microsoft.com/office/officeart/2005/8/layout/vList2"/>
    <dgm:cxn modelId="{7E86F27B-E10D-4DB8-86B1-28D6C89134A8}" type="presParOf" srcId="{D1CEF0DF-D3E7-4486-91C1-59BBD0FFCCD3}" destId="{9D0215F4-798F-4A4E-84FD-CEE533634E85}" srcOrd="1" destOrd="0" presId="urn:microsoft.com/office/officeart/2005/8/layout/vList2"/>
    <dgm:cxn modelId="{5E836A80-1BFB-4DE9-8128-5978D95D6BBE}" type="presParOf" srcId="{D1CEF0DF-D3E7-4486-91C1-59BBD0FFCCD3}" destId="{E856CB08-D92F-4AEE-847A-947304CC480D}" srcOrd="2" destOrd="0" presId="urn:microsoft.com/office/officeart/2005/8/layout/vList2"/>
    <dgm:cxn modelId="{2702E5F7-1881-4ECC-BFB8-3AC28F9D782D}" type="presParOf" srcId="{D1CEF0DF-D3E7-4486-91C1-59BBD0FFCCD3}" destId="{32A647B4-04D4-4BB7-A6E7-E4E69923DAE1}" srcOrd="3" destOrd="0" presId="urn:microsoft.com/office/officeart/2005/8/layout/vList2"/>
    <dgm:cxn modelId="{55A3A699-66E8-40D6-8E8C-C3BB550388D0}" type="presParOf" srcId="{D1CEF0DF-D3E7-4486-91C1-59BBD0FFCCD3}" destId="{05A2E332-AE39-48DE-99B1-F69A260B6423}" srcOrd="4" destOrd="0" presId="urn:microsoft.com/office/officeart/2005/8/layout/vList2"/>
    <dgm:cxn modelId="{BFAF6D3E-1572-4194-B722-B0C641F29318}" type="presParOf" srcId="{D1CEF0DF-D3E7-4486-91C1-59BBD0FFCCD3}" destId="{ECDE1F6A-BF8F-40C2-84B0-A09EE8FFFA00}" srcOrd="5" destOrd="0" presId="urn:microsoft.com/office/officeart/2005/8/layout/vList2"/>
    <dgm:cxn modelId="{F10A1ED8-A822-46AD-8AD9-1E3CB8CD59ED}" type="presParOf" srcId="{D1CEF0DF-D3E7-4486-91C1-59BBD0FFCCD3}" destId="{75299F40-26D0-4CF6-9E3B-D8C7AEDBD73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B817FB-529D-4295-BF49-80F3BF47D202}" type="doc">
      <dgm:prSet loTypeId="urn:microsoft.com/office/officeart/2005/8/layout/default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it-IT"/>
        </a:p>
      </dgm:t>
    </dgm:pt>
    <dgm:pt modelId="{D6E6895C-F2C4-4621-9DD5-99610FA417FB}">
      <dgm:prSet phldrT="[Testo]" custT="1"/>
      <dgm:spPr/>
      <dgm:t>
        <a:bodyPr/>
        <a:lstStyle/>
        <a:p>
          <a:r>
            <a:rPr lang="it-IT" sz="1800" b="1" dirty="0">
              <a:latin typeface="Helvetica" panose="020B0604020202030204" pitchFamily="34" charset="0"/>
            </a:rPr>
            <a:t>Buono scuola</a:t>
          </a:r>
        </a:p>
        <a:p>
          <a:r>
            <a:rPr lang="it-IT" sz="1400" b="0" dirty="0">
              <a:latin typeface="Helvetica" panose="020B0604020202030204" pitchFamily="34" charset="0"/>
            </a:rPr>
            <a:t>Contributo per le spese di iscrizione e frequenza di una scuola paritaria con retta di iscrizione e frequenza da un minimo di 300 euro fino a un massimo di 2.000 euro (in base a ISEE, FFL, ordine e grado di scuola frequentata).</a:t>
          </a:r>
        </a:p>
        <a:p>
          <a:endParaRPr lang="it-IT" sz="1400" dirty="0">
            <a:latin typeface="Helvetica" panose="020B0604020202030204" pitchFamily="34" charset="0"/>
          </a:endParaRPr>
        </a:p>
        <a:p>
          <a:r>
            <a:rPr lang="it-IT" sz="1400" b="1" dirty="0">
              <a:latin typeface="Helvetica" panose="020B0604020202030204" pitchFamily="34" charset="0"/>
            </a:rPr>
            <a:t>Stanziamento previsto: 24.000.000 euro</a:t>
          </a:r>
        </a:p>
      </dgm:t>
    </dgm:pt>
    <dgm:pt modelId="{E16AB463-AE3E-4008-A999-D68E2D0538D3}" type="parTrans" cxnId="{0D4E753C-369C-46D6-8A6B-44ADF6C836B5}">
      <dgm:prSet/>
      <dgm:spPr/>
      <dgm:t>
        <a:bodyPr/>
        <a:lstStyle/>
        <a:p>
          <a:endParaRPr lang="it-IT"/>
        </a:p>
      </dgm:t>
    </dgm:pt>
    <dgm:pt modelId="{384080C0-9D70-420E-B700-777B6683FCF6}" type="sibTrans" cxnId="{0D4E753C-369C-46D6-8A6B-44ADF6C836B5}">
      <dgm:prSet/>
      <dgm:spPr/>
      <dgm:t>
        <a:bodyPr/>
        <a:lstStyle/>
        <a:p>
          <a:endParaRPr lang="it-IT"/>
        </a:p>
      </dgm:t>
    </dgm:pt>
    <dgm:pt modelId="{EEA9C590-3F87-4C28-AC64-28E921ADC29B}">
      <dgm:prSet phldrT="[Testo]" custT="1"/>
      <dgm:spPr/>
      <dgm:t>
        <a:bodyPr/>
        <a:lstStyle/>
        <a:p>
          <a:r>
            <a:rPr lang="it-IT" sz="1800" b="1" kern="1200" dirty="0">
              <a:latin typeface="Helvetica" panose="020B0604020202030204" pitchFamily="34" charset="0"/>
            </a:rPr>
            <a:t>Merito</a:t>
          </a:r>
        </a:p>
        <a:p>
          <a:r>
            <a:rPr lang="it-IT" sz="1400" kern="1200" dirty="0">
              <a:latin typeface="Helvetica" panose="020B0604020202030204" pitchFamily="34" charset="0"/>
            </a:rPr>
            <a:t>Contributo in buoni acquisto di libri, dotazioni tecnologiche e strumenti per la didattica, nonché a copertura dei costi di iscrizione e frequenza di Istituti di Formazione Tecnica Superiore (IFTS), Istituti Tecnici Superiori (ITS), Università e altre istituzioni di formazione </a:t>
          </a:r>
          <a:r>
            <a:rPr lang="it-IT" sz="1400" b="0" kern="1200" dirty="0">
              <a:latin typeface="Helvetica" panose="020B0604020202030204" pitchFamily="34" charset="0"/>
            </a:rPr>
            <a:t>accademica</a:t>
          </a:r>
          <a:r>
            <a:rPr lang="it-IT" sz="1400" b="0" i="1" kern="1200" dirty="0">
              <a:latin typeface="Helvetica" panose="020B0604020202030204" pitchFamily="34" charset="0"/>
            </a:rPr>
            <a:t>.</a:t>
          </a:r>
        </a:p>
        <a:p>
          <a:endParaRPr lang="it-IT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Helvetica" panose="020B0604020202030204" pitchFamily="34" charset="0"/>
            <a:ea typeface="+mn-ea"/>
            <a:cs typeface="+mn-cs"/>
          </a:endParaRPr>
        </a:p>
        <a:p>
          <a:r>
            <a:rPr lang="it-IT" sz="1400" b="1" kern="1200" dirty="0">
              <a:latin typeface="Helvetica" panose="020B0604020202030204" pitchFamily="34" charset="0"/>
            </a:rPr>
            <a:t>Stanziamento previsto: 2.000.000 euro</a:t>
          </a:r>
          <a:endParaRPr lang="it-IT" sz="1400" kern="1200" dirty="0">
            <a:latin typeface="Helvetica" panose="020B0604020202030204" pitchFamily="34" charset="0"/>
          </a:endParaRPr>
        </a:p>
      </dgm:t>
    </dgm:pt>
    <dgm:pt modelId="{3C92A56D-0488-4564-9431-3AE9F5CF8764}" type="parTrans" cxnId="{6504DD19-1342-4CE9-B56E-34B95F8CEDFC}">
      <dgm:prSet/>
      <dgm:spPr/>
      <dgm:t>
        <a:bodyPr/>
        <a:lstStyle/>
        <a:p>
          <a:endParaRPr lang="it-IT"/>
        </a:p>
      </dgm:t>
    </dgm:pt>
    <dgm:pt modelId="{3CBD8212-68E8-4BB8-9D6A-15B73E2CF259}" type="sibTrans" cxnId="{6504DD19-1342-4CE9-B56E-34B95F8CEDFC}">
      <dgm:prSet/>
      <dgm:spPr/>
      <dgm:t>
        <a:bodyPr/>
        <a:lstStyle/>
        <a:p>
          <a:endParaRPr lang="it-IT"/>
        </a:p>
      </dgm:t>
    </dgm:pt>
    <dgm:pt modelId="{DA897503-88B0-4DF6-96D5-5E3C64CEA506}">
      <dgm:prSet phldrT="[Testo]" custT="1"/>
      <dgm:spPr/>
      <dgm:t>
        <a:bodyPr/>
        <a:lstStyle/>
        <a:p>
          <a:r>
            <a:rPr lang="it-IT" sz="1800" b="1" dirty="0">
              <a:latin typeface="Helvetica" panose="020B0604020202030204" pitchFamily="34" charset="0"/>
            </a:rPr>
            <a:t>Materiale didattico</a:t>
          </a:r>
          <a:endParaRPr lang="it-IT" sz="1700" dirty="0">
            <a:latin typeface="Helvetica" panose="020B0604020202030204" pitchFamily="34" charset="0"/>
          </a:endParaRPr>
        </a:p>
        <a:p>
          <a:r>
            <a:rPr lang="it-IT" sz="1400" dirty="0">
              <a:latin typeface="Helvetica" panose="020B0604020202030204" pitchFamily="34" charset="0"/>
            </a:rPr>
            <a:t>Contributo finalizzato a sostenere la spesa delle famiglie per l’istruzione attraverso l’acquisto di libri di testo, dotazioni tecnologiche e strumenti per la didattica.</a:t>
          </a:r>
        </a:p>
        <a:p>
          <a:endParaRPr lang="it-IT" sz="1400" dirty="0">
            <a:latin typeface="Helvetica" panose="020B0604020202030204" pitchFamily="34" charset="0"/>
          </a:endParaRPr>
        </a:p>
        <a:p>
          <a:r>
            <a:rPr lang="it-IT" sz="1400" b="1" dirty="0">
              <a:latin typeface="Helvetica" panose="020B0604020202030204" pitchFamily="34" charset="0"/>
            </a:rPr>
            <a:t>Stanziamento previsto: 15.000.000 euro (incluse risorse statali)</a:t>
          </a:r>
          <a:endParaRPr lang="it-IT" sz="1400" dirty="0">
            <a:latin typeface="Helvetica" panose="020B0604020202030204" pitchFamily="34" charset="0"/>
          </a:endParaRPr>
        </a:p>
      </dgm:t>
    </dgm:pt>
    <dgm:pt modelId="{6068845F-8AAE-40FB-AD4D-8503F537A0EB}" type="parTrans" cxnId="{543A8B7E-9F66-4F89-B800-6D62E4044246}">
      <dgm:prSet/>
      <dgm:spPr/>
      <dgm:t>
        <a:bodyPr/>
        <a:lstStyle/>
        <a:p>
          <a:endParaRPr lang="it-IT"/>
        </a:p>
      </dgm:t>
    </dgm:pt>
    <dgm:pt modelId="{11AD3F8E-6707-4EA2-A74F-3E621728DEEC}" type="sibTrans" cxnId="{543A8B7E-9F66-4F89-B800-6D62E4044246}">
      <dgm:prSet/>
      <dgm:spPr/>
      <dgm:t>
        <a:bodyPr/>
        <a:lstStyle/>
        <a:p>
          <a:endParaRPr lang="it-IT"/>
        </a:p>
      </dgm:t>
    </dgm:pt>
    <dgm:pt modelId="{78DCC2B1-A165-46C2-B817-9695C836D1B7}">
      <dgm:prSet phldrT="[Testo]" custT="1"/>
      <dgm:spPr/>
      <dgm:t>
        <a:bodyPr/>
        <a:lstStyle/>
        <a:p>
          <a:r>
            <a:rPr lang="it-IT" sz="1800" b="1" dirty="0">
              <a:latin typeface="Helvetica" panose="020B0604020202030204" pitchFamily="34" charset="0"/>
            </a:rPr>
            <a:t>Sostegno disabili</a:t>
          </a:r>
        </a:p>
        <a:p>
          <a:r>
            <a:rPr lang="it-IT" sz="1400" dirty="0">
              <a:latin typeface="Helvetica" panose="020B0604020202030204" pitchFamily="34" charset="0"/>
            </a:rPr>
            <a:t>Contributo per il</a:t>
          </a:r>
          <a:r>
            <a:rPr lang="it-IT" sz="1400" b="1" dirty="0">
              <a:latin typeface="Helvetica" panose="020B0604020202030204" pitchFamily="34" charset="0"/>
            </a:rPr>
            <a:t> costo del personale insegnante</a:t>
          </a:r>
          <a:r>
            <a:rPr lang="it-IT" sz="1400" dirty="0">
              <a:latin typeface="Helvetica" panose="020B0604020202030204" pitchFamily="34" charset="0"/>
            </a:rPr>
            <a:t> impegnato in attività didattica di sostegno a favore di studenti disabili che frequentano le scuole paritarie.</a:t>
          </a:r>
        </a:p>
        <a:p>
          <a:endParaRPr lang="it-IT" sz="1400" dirty="0">
            <a:latin typeface="Helvetica" panose="020B0604020202030204" pitchFamily="34" charset="0"/>
          </a:endParaRPr>
        </a:p>
        <a:p>
          <a:r>
            <a:rPr lang="it-IT" sz="1400" b="1" dirty="0">
              <a:latin typeface="Helvetica" panose="020B0604020202030204" pitchFamily="34" charset="0"/>
            </a:rPr>
            <a:t>Stanziamento previsto: 7.000.000 euro</a:t>
          </a:r>
        </a:p>
      </dgm:t>
    </dgm:pt>
    <dgm:pt modelId="{157C6791-96D1-40E1-88E6-0C63EE490DF4}" type="parTrans" cxnId="{7E4493A1-58EB-48AD-9444-A9ECF32336CA}">
      <dgm:prSet/>
      <dgm:spPr/>
      <dgm:t>
        <a:bodyPr/>
        <a:lstStyle/>
        <a:p>
          <a:endParaRPr lang="it-IT"/>
        </a:p>
      </dgm:t>
    </dgm:pt>
    <dgm:pt modelId="{707078FA-3DBC-4398-A766-8D7F0FFED5CB}" type="sibTrans" cxnId="{7E4493A1-58EB-48AD-9444-A9ECF32336CA}">
      <dgm:prSet/>
      <dgm:spPr/>
      <dgm:t>
        <a:bodyPr/>
        <a:lstStyle/>
        <a:p>
          <a:endParaRPr lang="it-IT"/>
        </a:p>
      </dgm:t>
    </dgm:pt>
    <dgm:pt modelId="{013875D4-E2A7-4832-9EC2-A7D7075BB9DB}" type="pres">
      <dgm:prSet presAssocID="{4DB817FB-529D-4295-BF49-80F3BF47D202}" presName="diagram" presStyleCnt="0">
        <dgm:presLayoutVars>
          <dgm:dir/>
          <dgm:resizeHandles val="exact"/>
        </dgm:presLayoutVars>
      </dgm:prSet>
      <dgm:spPr/>
    </dgm:pt>
    <dgm:pt modelId="{C6C3A11E-7192-4383-A32D-F83B6EE16A14}" type="pres">
      <dgm:prSet presAssocID="{D6E6895C-F2C4-4621-9DD5-99610FA417FB}" presName="node" presStyleLbl="node1" presStyleIdx="0" presStyleCnt="4">
        <dgm:presLayoutVars>
          <dgm:bulletEnabled val="1"/>
        </dgm:presLayoutVars>
      </dgm:prSet>
      <dgm:spPr/>
    </dgm:pt>
    <dgm:pt modelId="{4D2675B6-8F6C-4B9A-83F8-ECD5AD2A86AF}" type="pres">
      <dgm:prSet presAssocID="{384080C0-9D70-420E-B700-777B6683FCF6}" presName="sibTrans" presStyleCnt="0"/>
      <dgm:spPr/>
    </dgm:pt>
    <dgm:pt modelId="{36AE90B1-DCBD-41E5-8066-2A6D405B136C}" type="pres">
      <dgm:prSet presAssocID="{EEA9C590-3F87-4C28-AC64-28E921ADC29B}" presName="node" presStyleLbl="node1" presStyleIdx="1" presStyleCnt="4">
        <dgm:presLayoutVars>
          <dgm:bulletEnabled val="1"/>
        </dgm:presLayoutVars>
      </dgm:prSet>
      <dgm:spPr/>
    </dgm:pt>
    <dgm:pt modelId="{EA5FD6E6-E2B9-4D05-A9EC-12495887B728}" type="pres">
      <dgm:prSet presAssocID="{3CBD8212-68E8-4BB8-9D6A-15B73E2CF259}" presName="sibTrans" presStyleCnt="0"/>
      <dgm:spPr/>
    </dgm:pt>
    <dgm:pt modelId="{13F69C02-779E-4A36-B075-9FF5F65B8EAE}" type="pres">
      <dgm:prSet presAssocID="{DA897503-88B0-4DF6-96D5-5E3C64CEA506}" presName="node" presStyleLbl="node1" presStyleIdx="2" presStyleCnt="4">
        <dgm:presLayoutVars>
          <dgm:bulletEnabled val="1"/>
        </dgm:presLayoutVars>
      </dgm:prSet>
      <dgm:spPr/>
    </dgm:pt>
    <dgm:pt modelId="{03EECC14-B958-4710-B193-BA18E3196BE6}" type="pres">
      <dgm:prSet presAssocID="{11AD3F8E-6707-4EA2-A74F-3E621728DEEC}" presName="sibTrans" presStyleCnt="0"/>
      <dgm:spPr/>
    </dgm:pt>
    <dgm:pt modelId="{1A1C15B8-D859-4DB4-BBD2-09AE6366F3AF}" type="pres">
      <dgm:prSet presAssocID="{78DCC2B1-A165-46C2-B817-9695C836D1B7}" presName="node" presStyleLbl="node1" presStyleIdx="3" presStyleCnt="4">
        <dgm:presLayoutVars>
          <dgm:bulletEnabled val="1"/>
        </dgm:presLayoutVars>
      </dgm:prSet>
      <dgm:spPr/>
    </dgm:pt>
  </dgm:ptLst>
  <dgm:cxnLst>
    <dgm:cxn modelId="{6504DD19-1342-4CE9-B56E-34B95F8CEDFC}" srcId="{4DB817FB-529D-4295-BF49-80F3BF47D202}" destId="{EEA9C590-3F87-4C28-AC64-28E921ADC29B}" srcOrd="1" destOrd="0" parTransId="{3C92A56D-0488-4564-9431-3AE9F5CF8764}" sibTransId="{3CBD8212-68E8-4BB8-9D6A-15B73E2CF259}"/>
    <dgm:cxn modelId="{66DB2324-2DFE-4EC1-8905-9DC0183C8581}" type="presOf" srcId="{4DB817FB-529D-4295-BF49-80F3BF47D202}" destId="{013875D4-E2A7-4832-9EC2-A7D7075BB9DB}" srcOrd="0" destOrd="0" presId="urn:microsoft.com/office/officeart/2005/8/layout/default"/>
    <dgm:cxn modelId="{0D4E753C-369C-46D6-8A6B-44ADF6C836B5}" srcId="{4DB817FB-529D-4295-BF49-80F3BF47D202}" destId="{D6E6895C-F2C4-4621-9DD5-99610FA417FB}" srcOrd="0" destOrd="0" parTransId="{E16AB463-AE3E-4008-A999-D68E2D0538D3}" sibTransId="{384080C0-9D70-420E-B700-777B6683FCF6}"/>
    <dgm:cxn modelId="{505DA33D-55AF-4848-84FA-DCAA8334928E}" type="presOf" srcId="{D6E6895C-F2C4-4621-9DD5-99610FA417FB}" destId="{C6C3A11E-7192-4383-A32D-F83B6EE16A14}" srcOrd="0" destOrd="0" presId="urn:microsoft.com/office/officeart/2005/8/layout/default"/>
    <dgm:cxn modelId="{CF9E476D-EEB4-4AAE-8EBC-3E6017A20EBB}" type="presOf" srcId="{DA897503-88B0-4DF6-96D5-5E3C64CEA506}" destId="{13F69C02-779E-4A36-B075-9FF5F65B8EAE}" srcOrd="0" destOrd="0" presId="urn:microsoft.com/office/officeart/2005/8/layout/default"/>
    <dgm:cxn modelId="{543A8B7E-9F66-4F89-B800-6D62E4044246}" srcId="{4DB817FB-529D-4295-BF49-80F3BF47D202}" destId="{DA897503-88B0-4DF6-96D5-5E3C64CEA506}" srcOrd="2" destOrd="0" parTransId="{6068845F-8AAE-40FB-AD4D-8503F537A0EB}" sibTransId="{11AD3F8E-6707-4EA2-A74F-3E621728DEEC}"/>
    <dgm:cxn modelId="{7E4493A1-58EB-48AD-9444-A9ECF32336CA}" srcId="{4DB817FB-529D-4295-BF49-80F3BF47D202}" destId="{78DCC2B1-A165-46C2-B817-9695C836D1B7}" srcOrd="3" destOrd="0" parTransId="{157C6791-96D1-40E1-88E6-0C63EE490DF4}" sibTransId="{707078FA-3DBC-4398-A766-8D7F0FFED5CB}"/>
    <dgm:cxn modelId="{9D85D9DE-B3FB-47E2-B03D-92637891FA75}" type="presOf" srcId="{78DCC2B1-A165-46C2-B817-9695C836D1B7}" destId="{1A1C15B8-D859-4DB4-BBD2-09AE6366F3AF}" srcOrd="0" destOrd="0" presId="urn:microsoft.com/office/officeart/2005/8/layout/default"/>
    <dgm:cxn modelId="{4F1B55EB-5F4F-4626-911F-EFAA98CF836C}" type="presOf" srcId="{EEA9C590-3F87-4C28-AC64-28E921ADC29B}" destId="{36AE90B1-DCBD-41E5-8066-2A6D405B136C}" srcOrd="0" destOrd="0" presId="urn:microsoft.com/office/officeart/2005/8/layout/default"/>
    <dgm:cxn modelId="{F9D0F362-18CD-4A22-82B0-93A781B34B46}" type="presParOf" srcId="{013875D4-E2A7-4832-9EC2-A7D7075BB9DB}" destId="{C6C3A11E-7192-4383-A32D-F83B6EE16A14}" srcOrd="0" destOrd="0" presId="urn:microsoft.com/office/officeart/2005/8/layout/default"/>
    <dgm:cxn modelId="{90194DC2-0380-43F7-9CB2-4C89A7170B27}" type="presParOf" srcId="{013875D4-E2A7-4832-9EC2-A7D7075BB9DB}" destId="{4D2675B6-8F6C-4B9A-83F8-ECD5AD2A86AF}" srcOrd="1" destOrd="0" presId="urn:microsoft.com/office/officeart/2005/8/layout/default"/>
    <dgm:cxn modelId="{82A76A68-3EFA-4EDE-A09A-59C55ED80EF7}" type="presParOf" srcId="{013875D4-E2A7-4832-9EC2-A7D7075BB9DB}" destId="{36AE90B1-DCBD-41E5-8066-2A6D405B136C}" srcOrd="2" destOrd="0" presId="urn:microsoft.com/office/officeart/2005/8/layout/default"/>
    <dgm:cxn modelId="{775E908C-4002-4073-95A7-DBF1D787AF64}" type="presParOf" srcId="{013875D4-E2A7-4832-9EC2-A7D7075BB9DB}" destId="{EA5FD6E6-E2B9-4D05-A9EC-12495887B728}" srcOrd="3" destOrd="0" presId="urn:microsoft.com/office/officeart/2005/8/layout/default"/>
    <dgm:cxn modelId="{4750E014-9E57-4D94-8D0B-E9B71077267A}" type="presParOf" srcId="{013875D4-E2A7-4832-9EC2-A7D7075BB9DB}" destId="{13F69C02-779E-4A36-B075-9FF5F65B8EAE}" srcOrd="4" destOrd="0" presId="urn:microsoft.com/office/officeart/2005/8/layout/default"/>
    <dgm:cxn modelId="{EA796CB1-B478-4E2F-9869-A57ADAB085EC}" type="presParOf" srcId="{013875D4-E2A7-4832-9EC2-A7D7075BB9DB}" destId="{03EECC14-B958-4710-B193-BA18E3196BE6}" srcOrd="5" destOrd="0" presId="urn:microsoft.com/office/officeart/2005/8/layout/default"/>
    <dgm:cxn modelId="{2CF32FD9-B324-4721-B552-89E17D2E1058}" type="presParOf" srcId="{013875D4-E2A7-4832-9EC2-A7D7075BB9DB}" destId="{1A1C15B8-D859-4DB4-BBD2-09AE6366F3A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24028-011D-4752-8097-D28FD31D523D}">
      <dsp:nvSpPr>
        <dsp:cNvPr id="0" name=""/>
        <dsp:cNvSpPr/>
      </dsp:nvSpPr>
      <dsp:spPr>
        <a:xfrm>
          <a:off x="0" y="174837"/>
          <a:ext cx="8337280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3399"/>
              </a:solidFill>
              <a:latin typeface="+mj-lt"/>
            </a:rPr>
            <a:t>D</a:t>
          </a:r>
          <a:r>
            <a:rPr lang="it-IT" sz="1800" kern="1200" dirty="0">
              <a:latin typeface="+mj-lt"/>
            </a:rPr>
            <a:t>IGITALIZZAZIONE: </a:t>
          </a:r>
          <a:r>
            <a:rPr lang="it-IT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+mj-lt"/>
              <a:ea typeface="+mn-ea"/>
              <a:cs typeface="+mn-cs"/>
            </a:rPr>
            <a:t>tutti i</a:t>
          </a:r>
          <a:r>
            <a:rPr lang="it-IT" sz="1600" kern="1200" dirty="0">
              <a:latin typeface="+mj-lt"/>
            </a:rPr>
            <a:t> bandi prevedono la possibilità di accedere esclusivamente con SPID, CIE o CNS/PIN, consentendo la </a:t>
          </a:r>
          <a:r>
            <a:rPr lang="it-IT" sz="1600" b="1" kern="1200" dirty="0">
              <a:latin typeface="+mj-lt"/>
            </a:rPr>
            <a:t>presentazione agile di una istanza </a:t>
          </a:r>
          <a:r>
            <a:rPr lang="it-IT" sz="1600" kern="1200" dirty="0">
              <a:latin typeface="+mj-lt"/>
            </a:rPr>
            <a:t>completamente in autocertificazione, </a:t>
          </a:r>
          <a:r>
            <a:rPr lang="it-IT" sz="1600" b="1" kern="1200" dirty="0">
              <a:latin typeface="+mj-lt"/>
            </a:rPr>
            <a:t>senza dover allegare alcun documento</a:t>
          </a:r>
          <a:r>
            <a:rPr lang="it-IT" sz="1600" kern="1200" dirty="0">
              <a:latin typeface="+mj-lt"/>
            </a:rPr>
            <a:t>.</a:t>
          </a:r>
        </a:p>
      </dsp:txBody>
      <dsp:txXfrm>
        <a:off x="53916" y="228753"/>
        <a:ext cx="8229448" cy="996648"/>
      </dsp:txXfrm>
    </dsp:sp>
    <dsp:sp modelId="{E856CB08-D92F-4AEE-847A-947304CC480D}">
      <dsp:nvSpPr>
        <dsp:cNvPr id="0" name=""/>
        <dsp:cNvSpPr/>
      </dsp:nvSpPr>
      <dsp:spPr>
        <a:xfrm>
          <a:off x="0" y="1428227"/>
          <a:ext cx="8337280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O</a:t>
          </a:r>
          <a:r>
            <a:rPr lang="it-IT" sz="1800" kern="1200" dirty="0">
              <a:latin typeface="+mj-lt"/>
            </a:rPr>
            <a:t>PPORTUNITÀ: </a:t>
          </a:r>
          <a:r>
            <a:rPr lang="it-IT" sz="1600" kern="1200" dirty="0">
              <a:latin typeface="+mj-lt"/>
            </a:rPr>
            <a:t>la misura Dote scuola afferma la </a:t>
          </a:r>
          <a:r>
            <a:rPr lang="it-IT" sz="1600" b="1" kern="1200" dirty="0">
              <a:latin typeface="+mj-lt"/>
            </a:rPr>
            <a:t>centralità dell’allievo e della sua famiglia garantendo </a:t>
          </a:r>
          <a:r>
            <a:rPr lang="it-IT" sz="1600" kern="1200" dirty="0">
              <a:latin typeface="+mj-lt"/>
            </a:rPr>
            <a:t>l’attuazione del </a:t>
          </a:r>
          <a:r>
            <a:rPr lang="it-IT" sz="1600" b="1" kern="1200" dirty="0">
              <a:latin typeface="+mj-lt"/>
            </a:rPr>
            <a:t>diritto costituzionale allo studio </a:t>
          </a:r>
          <a:r>
            <a:rPr lang="it-IT" sz="1600" kern="1200" dirty="0">
              <a:latin typeface="+mj-lt"/>
            </a:rPr>
            <a:t>e </a:t>
          </a:r>
          <a:r>
            <a:rPr lang="it-IT" sz="1600" b="1" kern="1200" dirty="0">
              <a:latin typeface="+mj-lt"/>
            </a:rPr>
            <a:t>combatte la dispersione scolastica.</a:t>
          </a:r>
        </a:p>
      </dsp:txBody>
      <dsp:txXfrm>
        <a:off x="53916" y="1482143"/>
        <a:ext cx="8229448" cy="996648"/>
      </dsp:txXfrm>
    </dsp:sp>
    <dsp:sp modelId="{05A2E332-AE39-48DE-99B1-F69A260B6423}">
      <dsp:nvSpPr>
        <dsp:cNvPr id="0" name=""/>
        <dsp:cNvSpPr/>
      </dsp:nvSpPr>
      <dsp:spPr>
        <a:xfrm>
          <a:off x="0" y="2647607"/>
          <a:ext cx="8337280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T</a:t>
          </a:r>
          <a:r>
            <a:rPr lang="it-IT" sz="1800" kern="1200" dirty="0">
              <a:latin typeface="+mj-lt"/>
            </a:rPr>
            <a:t>ECNOLOGIA: </a:t>
          </a:r>
          <a:r>
            <a:rPr lang="it-IT" sz="1600" kern="1200" dirty="0">
              <a:latin typeface="+mj-lt"/>
            </a:rPr>
            <a:t>la precompilazione dei campi e l’interoperabilità con le banche dati INPS e Ministero dell’istruzione costituiscono le principali novità di </a:t>
          </a:r>
          <a:r>
            <a:rPr lang="it-IT" sz="1600" b="1" kern="1200" dirty="0">
              <a:latin typeface="+mj-lt"/>
            </a:rPr>
            <a:t>semplificazione dei bandi.</a:t>
          </a:r>
        </a:p>
      </dsp:txBody>
      <dsp:txXfrm>
        <a:off x="53916" y="2701523"/>
        <a:ext cx="8229448" cy="996648"/>
      </dsp:txXfrm>
    </dsp:sp>
    <dsp:sp modelId="{75299F40-26D0-4CF6-9E3B-D8C7AEDBD736}">
      <dsp:nvSpPr>
        <dsp:cNvPr id="0" name=""/>
        <dsp:cNvSpPr/>
      </dsp:nvSpPr>
      <dsp:spPr>
        <a:xfrm>
          <a:off x="0" y="3825502"/>
          <a:ext cx="8337280" cy="11044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rgbClr val="FF3399"/>
              </a:solidFill>
              <a:latin typeface="+mj-lt"/>
              <a:ea typeface="+mn-ea"/>
              <a:cs typeface="+mn-cs"/>
            </a:rPr>
            <a:t>E</a:t>
          </a:r>
          <a:r>
            <a:rPr lang="it-IT" sz="1800" kern="1200" dirty="0">
              <a:latin typeface="+mj-lt"/>
            </a:rPr>
            <a:t>MPOWERMENT: </a:t>
          </a:r>
          <a:r>
            <a:rPr lang="it-IT" sz="1600" kern="1200" dirty="0">
              <a:latin typeface="+mj-lt"/>
            </a:rPr>
            <a:t>la misura Dote scuola permette a ogni studente di </a:t>
          </a:r>
          <a:r>
            <a:rPr lang="it-IT" sz="1600" b="1" kern="1200" dirty="0">
              <a:latin typeface="+mj-lt"/>
            </a:rPr>
            <a:t>agire la libera scelta dei percorsi educativi.</a:t>
          </a:r>
        </a:p>
      </dsp:txBody>
      <dsp:txXfrm>
        <a:off x="53916" y="3879418"/>
        <a:ext cx="8229448" cy="9966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C3A11E-7192-4383-A32D-F83B6EE16A14}">
      <dsp:nvSpPr>
        <dsp:cNvPr id="0" name=""/>
        <dsp:cNvSpPr/>
      </dsp:nvSpPr>
      <dsp:spPr>
        <a:xfrm>
          <a:off x="483948" y="157"/>
          <a:ext cx="3851244" cy="2310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Helvetica" panose="020B0604020202030204" pitchFamily="34" charset="0"/>
            </a:rPr>
            <a:t>Buono scuola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0" kern="1200" dirty="0">
              <a:latin typeface="Helvetica" panose="020B0604020202030204" pitchFamily="34" charset="0"/>
            </a:rPr>
            <a:t>Contributo per le spese di iscrizione e frequenza di una scuola paritaria con retta di iscrizione e frequenza da un minimo di 300 euro fino a un massimo di 2.000 euro (in base a ISEE, FFL, ordine e grado di scuola frequentata).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>
            <a:latin typeface="Helvetica" panose="020B0604020202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Helvetica" panose="020B0604020202030204" pitchFamily="34" charset="0"/>
            </a:rPr>
            <a:t>Stanziamento previsto: 24.000.000 euro</a:t>
          </a:r>
        </a:p>
      </dsp:txBody>
      <dsp:txXfrm>
        <a:off x="483948" y="157"/>
        <a:ext cx="3851244" cy="2310746"/>
      </dsp:txXfrm>
    </dsp:sp>
    <dsp:sp modelId="{36AE90B1-DCBD-41E5-8066-2A6D405B136C}">
      <dsp:nvSpPr>
        <dsp:cNvPr id="0" name=""/>
        <dsp:cNvSpPr/>
      </dsp:nvSpPr>
      <dsp:spPr>
        <a:xfrm>
          <a:off x="4720317" y="157"/>
          <a:ext cx="3851244" cy="2310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Helvetica" panose="020B0604020202030204" pitchFamily="34" charset="0"/>
            </a:rPr>
            <a:t>Merito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Helvetica" panose="020B0604020202030204" pitchFamily="34" charset="0"/>
            </a:rPr>
            <a:t>Contributo in buoni acquisto di libri, dotazioni tecnologiche e strumenti per la didattica, nonché a copertura dei costi di iscrizione e frequenza di Istituti di Formazione Tecnica Superiore (IFTS), Istituti Tecnici Superiori (ITS), Università e altre istituzioni di formazione </a:t>
          </a:r>
          <a:r>
            <a:rPr lang="it-IT" sz="1400" b="0" kern="1200" dirty="0">
              <a:latin typeface="Helvetica" panose="020B0604020202030204" pitchFamily="34" charset="0"/>
            </a:rPr>
            <a:t>accademica</a:t>
          </a:r>
          <a:r>
            <a:rPr lang="it-IT" sz="1400" b="0" i="1" kern="1200" dirty="0">
              <a:latin typeface="Helvetica" panose="020B0604020202030204" pitchFamily="34" charset="0"/>
            </a:rPr>
            <a:t>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b="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Helvetica" panose="020B0604020202030204" pitchFamily="34" charset="0"/>
            <a:ea typeface="+mn-ea"/>
            <a:cs typeface="+mn-cs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Helvetica" panose="020B0604020202030204" pitchFamily="34" charset="0"/>
            </a:rPr>
            <a:t>Stanziamento previsto: 2.000.000 euro</a:t>
          </a:r>
          <a:endParaRPr lang="it-IT" sz="1400" kern="1200" dirty="0">
            <a:latin typeface="Helvetica" panose="020B0604020202030204" pitchFamily="34" charset="0"/>
          </a:endParaRPr>
        </a:p>
      </dsp:txBody>
      <dsp:txXfrm>
        <a:off x="4720317" y="157"/>
        <a:ext cx="3851244" cy="2310746"/>
      </dsp:txXfrm>
    </dsp:sp>
    <dsp:sp modelId="{13F69C02-779E-4A36-B075-9FF5F65B8EAE}">
      <dsp:nvSpPr>
        <dsp:cNvPr id="0" name=""/>
        <dsp:cNvSpPr/>
      </dsp:nvSpPr>
      <dsp:spPr>
        <a:xfrm>
          <a:off x="483948" y="2696028"/>
          <a:ext cx="3851244" cy="2310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Helvetica" panose="020B0604020202030204" pitchFamily="34" charset="0"/>
            </a:rPr>
            <a:t>Materiale didattico</a:t>
          </a:r>
          <a:endParaRPr lang="it-IT" sz="1700" kern="1200" dirty="0">
            <a:latin typeface="Helvetica" panose="020B0604020202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Helvetica" panose="020B0604020202030204" pitchFamily="34" charset="0"/>
            </a:rPr>
            <a:t>Contributo finalizzato a sostenere la spesa delle famiglie per l’istruzione attraverso l’acquisto di libri di testo, dotazioni tecnologiche e strumenti per la didattica.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>
            <a:latin typeface="Helvetica" panose="020B0604020202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Helvetica" panose="020B0604020202030204" pitchFamily="34" charset="0"/>
            </a:rPr>
            <a:t>Stanziamento previsto: 15.000.000 euro (incluse risorse statali)</a:t>
          </a:r>
          <a:endParaRPr lang="it-IT" sz="1400" kern="1200" dirty="0">
            <a:latin typeface="Helvetica" panose="020B0604020202030204" pitchFamily="34" charset="0"/>
          </a:endParaRPr>
        </a:p>
      </dsp:txBody>
      <dsp:txXfrm>
        <a:off x="483948" y="2696028"/>
        <a:ext cx="3851244" cy="2310746"/>
      </dsp:txXfrm>
    </dsp:sp>
    <dsp:sp modelId="{1A1C15B8-D859-4DB4-BBD2-09AE6366F3AF}">
      <dsp:nvSpPr>
        <dsp:cNvPr id="0" name=""/>
        <dsp:cNvSpPr/>
      </dsp:nvSpPr>
      <dsp:spPr>
        <a:xfrm>
          <a:off x="4720317" y="2696028"/>
          <a:ext cx="3851244" cy="2310746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latin typeface="Helvetica" panose="020B0604020202030204" pitchFamily="34" charset="0"/>
            </a:rPr>
            <a:t>Sostegno disabili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latin typeface="Helvetica" panose="020B0604020202030204" pitchFamily="34" charset="0"/>
            </a:rPr>
            <a:t>Contributo per il</a:t>
          </a:r>
          <a:r>
            <a:rPr lang="it-IT" sz="1400" b="1" kern="1200" dirty="0">
              <a:latin typeface="Helvetica" panose="020B0604020202030204" pitchFamily="34" charset="0"/>
            </a:rPr>
            <a:t> costo del personale insegnante</a:t>
          </a:r>
          <a:r>
            <a:rPr lang="it-IT" sz="1400" kern="1200" dirty="0">
              <a:latin typeface="Helvetica" panose="020B0604020202030204" pitchFamily="34" charset="0"/>
            </a:rPr>
            <a:t> impegnato in attività didattica di sostegno a favore di studenti disabili che frequentano le scuole paritarie.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400" kern="1200" dirty="0">
            <a:latin typeface="Helvetica" panose="020B0604020202030204" pitchFamily="34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b="1" kern="1200" dirty="0">
              <a:latin typeface="Helvetica" panose="020B0604020202030204" pitchFamily="34" charset="0"/>
            </a:rPr>
            <a:t>Stanziamento previsto: 7.000.000 euro</a:t>
          </a:r>
        </a:p>
      </dsp:txBody>
      <dsp:txXfrm>
        <a:off x="4720317" y="2696028"/>
        <a:ext cx="3851244" cy="23107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8DF6573B-891A-034A-90F2-75FB118B58AE}" type="datetimeFigureOut">
              <a:rPr lang="it-IT" smtClean="0"/>
              <a:t>12/05/2021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007101B0-0C72-4A4A-82FF-C6C658C2AE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3632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5558" tIns="47779" rIns="95558" bIns="47779" rtlCol="0"/>
          <a:lstStyle>
            <a:lvl1pPr algn="r">
              <a:defRPr sz="1300"/>
            </a:lvl1pPr>
          </a:lstStyle>
          <a:p>
            <a:fld id="{FD9A400E-4E27-4CEE-BA92-F869D70AAEF4}" type="datetimeFigureOut">
              <a:rPr lang="it-IT" smtClean="0"/>
              <a:t>12/05/2021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8" tIns="47779" rIns="95558" bIns="47779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58" tIns="47779" rIns="95558" bIns="47779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l">
              <a:defRPr sz="13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0443" y="9428585"/>
            <a:ext cx="2945659" cy="498055"/>
          </a:xfrm>
          <a:prstGeom prst="rect">
            <a:avLst/>
          </a:prstGeom>
        </p:spPr>
        <p:txBody>
          <a:bodyPr vert="horz" lIns="95558" tIns="47779" rIns="95558" bIns="47779" rtlCol="0" anchor="b"/>
          <a:lstStyle>
            <a:lvl1pPr algn="r">
              <a:defRPr sz="1300"/>
            </a:lvl1pPr>
          </a:lstStyle>
          <a:p>
            <a:fld id="{B3CCDBE4-E3D0-41EF-8066-06796BF634D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2347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FFDD4B-EB2F-4DE9-8A1D-6FB4E2ABF598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6971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L_copert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titolo 1"/>
          <p:cNvSpPr>
            <a:spLocks noGrp="1"/>
          </p:cNvSpPr>
          <p:nvPr>
            <p:ph type="title" hasCustomPrompt="1"/>
          </p:nvPr>
        </p:nvSpPr>
        <p:spPr>
          <a:xfrm>
            <a:off x="0" y="302381"/>
            <a:ext cx="9144000" cy="42938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4400"/>
            </a:lvl1pPr>
          </a:lstStyle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987019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ctrTitle" hasCustomPrompt="1"/>
          </p:nvPr>
        </p:nvSpPr>
        <p:spPr>
          <a:xfrm>
            <a:off x="685800" y="662064"/>
            <a:ext cx="7772400" cy="753080"/>
          </a:xfrm>
        </p:spPr>
        <p:txBody>
          <a:bodyPr>
            <a:normAutofit/>
          </a:bodyPr>
          <a:lstStyle>
            <a:lvl1pPr algn="l">
              <a:defRPr sz="3000"/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 hasCustomPrompt="1"/>
          </p:nvPr>
        </p:nvSpPr>
        <p:spPr>
          <a:xfrm>
            <a:off x="685800" y="1874762"/>
            <a:ext cx="7772400" cy="376403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tx1"/>
                </a:solidFill>
                <a:latin typeface="Helvetica"/>
                <a:cs typeface="Helvetica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Testo</a:t>
            </a:r>
          </a:p>
        </p:txBody>
      </p:sp>
    </p:spTree>
    <p:extLst>
      <p:ext uri="{BB962C8B-B14F-4D97-AF65-F5344CB8AC3E}">
        <p14:creationId xmlns:p14="http://schemas.microsoft.com/office/powerpoint/2010/main" val="1209941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Titolo presentazione</a:t>
            </a:r>
          </a:p>
        </p:txBody>
      </p:sp>
    </p:spTree>
    <p:extLst>
      <p:ext uri="{BB962C8B-B14F-4D97-AF65-F5344CB8AC3E}">
        <p14:creationId xmlns:p14="http://schemas.microsoft.com/office/powerpoint/2010/main" val="9629570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4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007239"/>
          </a:solidFill>
          <a:latin typeface="Helvetica"/>
          <a:ea typeface="+mj-ea"/>
          <a:cs typeface="Helvetic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dotescuola@regione.lombardia.it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450" y="259762"/>
            <a:ext cx="8541099" cy="4293809"/>
          </a:xfrm>
        </p:spPr>
        <p:txBody>
          <a:bodyPr/>
          <a:lstStyle/>
          <a:p>
            <a:r>
              <a:rPr lang="it-IT" dirty="0">
                <a:latin typeface="Helvetica" panose="020B0604020202030204" pitchFamily="34" charset="0"/>
              </a:rPr>
              <a:t>Presentazione Dote Scuola 2021-2022 e delle sue componenti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0" y="4612931"/>
            <a:ext cx="91439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2000" dirty="0">
                <a:latin typeface="Helvetica" panose="020B0604020202030204" pitchFamily="34" charset="0"/>
                <a:cs typeface="Helvetica"/>
              </a:rPr>
              <a:t>Milano, 12 maggio 2021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5295313" y="48765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016470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6434" y="342182"/>
            <a:ext cx="8482933" cy="753080"/>
          </a:xfrm>
        </p:spPr>
        <p:txBody>
          <a:bodyPr>
            <a:noAutofit/>
          </a:bodyPr>
          <a:lstStyle/>
          <a:p>
            <a:r>
              <a:rPr lang="it-IT" sz="2800" dirty="0"/>
              <a:t>MERITO\1: strumento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16974" y="1787667"/>
            <a:ext cx="7772400" cy="3427427"/>
          </a:xfrm>
        </p:spPr>
        <p:txBody>
          <a:bodyPr/>
          <a:lstStyle/>
          <a:p>
            <a:pPr algn="just"/>
            <a:r>
              <a:rPr lang="it-IT" sz="2400" dirty="0">
                <a:latin typeface="Helvetica" panose="020B0604020202030204" pitchFamily="34" charset="0"/>
              </a:rPr>
              <a:t>Persegue la valorizzazione del merito, attraverso l’erogazione di buoni acquisto a favore degli studenti del triennio della scuola secondaria di II grado e dell’ultimo anno </a:t>
            </a:r>
            <a:r>
              <a:rPr lang="it-IT" sz="2400" dirty="0" err="1">
                <a:latin typeface="Helvetica" panose="020B0604020202030204" pitchFamily="34" charset="0"/>
              </a:rPr>
              <a:t>IeFP</a:t>
            </a:r>
            <a:r>
              <a:rPr lang="it-IT" sz="2400" dirty="0">
                <a:latin typeface="Helvetica" panose="020B0604020202030204" pitchFamily="34" charset="0"/>
              </a:rPr>
              <a:t> che conseguono risultati di eccellenza negli studi, al fine di sostenere il proseguimento della carriera universitaria e di formazione superiore.</a:t>
            </a:r>
          </a:p>
        </p:txBody>
      </p:sp>
    </p:spTree>
    <p:extLst>
      <p:ext uri="{BB962C8B-B14F-4D97-AF65-F5344CB8AC3E}">
        <p14:creationId xmlns:p14="http://schemas.microsoft.com/office/powerpoint/2010/main" val="28168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40302" y="342182"/>
            <a:ext cx="8489065" cy="753080"/>
          </a:xfrm>
        </p:spPr>
        <p:txBody>
          <a:bodyPr>
            <a:noAutofit/>
          </a:bodyPr>
          <a:lstStyle/>
          <a:p>
            <a:r>
              <a:rPr lang="it-IT" sz="2800" dirty="0">
                <a:latin typeface="Helvetica" panose="020B0604020202030204" pitchFamily="34" charset="0"/>
              </a:rPr>
              <a:t>MERITO\2: requisiti</a:t>
            </a:r>
          </a:p>
        </p:txBody>
      </p:sp>
      <p:sp>
        <p:nvSpPr>
          <p:cNvPr id="4" name="Rettangolo 3"/>
          <p:cNvSpPr/>
          <p:nvPr/>
        </p:nvSpPr>
        <p:spPr>
          <a:xfrm>
            <a:off x="521109" y="1115537"/>
            <a:ext cx="811762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latin typeface="Helvetica" panose="020B0604020202030204" pitchFamily="34" charset="0"/>
              </a:rPr>
              <a:t>Requisiti di merito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r>
              <a:rPr lang="it-IT" dirty="0">
                <a:latin typeface="Helvetica" panose="020B0604020202030204" pitchFamily="34" charset="0"/>
                <a:sym typeface="+mn-ea"/>
              </a:rPr>
              <a:t>Studenti residenti in Lombardia che nell’anno scolastico 2020/2021 abbiano conseguito i seguenti risultati finali:</a:t>
            </a:r>
            <a:endParaRPr lang="it-IT" dirty="0">
              <a:latin typeface="Helvetica" panose="020B0604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  <a:sym typeface="+mn-ea"/>
              </a:rPr>
              <a:t>valutazione media pari o superiore a </a:t>
            </a:r>
            <a:r>
              <a:rPr lang="it-IT" b="1" dirty="0">
                <a:latin typeface="Helvetica" panose="020B0604020202030204" pitchFamily="34" charset="0"/>
                <a:sym typeface="+mn-ea"/>
              </a:rPr>
              <a:t>9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nelle classi terze e quarte del sistema di istruzione; </a:t>
            </a:r>
            <a:endParaRPr lang="it-IT" dirty="0">
              <a:latin typeface="Helvetica" panose="020B0604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  <a:sym typeface="+mn-ea"/>
              </a:rPr>
              <a:t>valutazione di </a:t>
            </a:r>
            <a:r>
              <a:rPr lang="it-IT" b="1" dirty="0">
                <a:latin typeface="Helvetica" panose="020B0604020202030204" pitchFamily="34" charset="0"/>
                <a:sym typeface="+mn-ea"/>
              </a:rPr>
              <a:t>100 e lode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all’esame di Stato del sistema di istruzione;</a:t>
            </a:r>
            <a:endParaRPr lang="it-IT" dirty="0">
              <a:latin typeface="Helvetica" panose="020B0604020202030204" pitchFamily="34" charset="0"/>
            </a:endParaRPr>
          </a:p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  <a:sym typeface="+mn-ea"/>
              </a:rPr>
              <a:t>valutazione finale di</a:t>
            </a:r>
            <a:r>
              <a:rPr lang="it-IT" b="1" dirty="0">
                <a:latin typeface="Helvetica" panose="020B0604020202030204" pitchFamily="34" charset="0"/>
                <a:sym typeface="+mn-ea"/>
              </a:rPr>
              <a:t> 100 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agli esami di diploma professionale del sistema di istruzione e formazione professionale (</a:t>
            </a:r>
            <a:r>
              <a:rPr lang="it-IT" dirty="0" err="1">
                <a:latin typeface="Helvetica" panose="020B0604020202030204" pitchFamily="34" charset="0"/>
                <a:sym typeface="+mn-ea"/>
              </a:rPr>
              <a:t>IeFP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).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endParaRPr lang="it-IT" dirty="0">
              <a:latin typeface="Helvetica" panose="020B0604020202030204" pitchFamily="34" charset="0"/>
            </a:endParaRPr>
          </a:p>
        </p:txBody>
      </p:sp>
      <p:sp>
        <p:nvSpPr>
          <p:cNvPr id="5" name="Rettangolo 3"/>
          <p:cNvSpPr/>
          <p:nvPr/>
        </p:nvSpPr>
        <p:spPr>
          <a:xfrm>
            <a:off x="521109" y="3592037"/>
            <a:ext cx="817662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b="1" i="1" dirty="0">
                <a:latin typeface="Helvetica" panose="020B0604020202030204" pitchFamily="34" charset="0"/>
                <a:sym typeface="+mn-ea"/>
              </a:rPr>
              <a:t>Valore economico dei contributi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r>
              <a:rPr lang="it-IT" dirty="0">
                <a:latin typeface="Helvetica" panose="020B0604020202030204" pitchFamily="34" charset="0"/>
                <a:sym typeface="+mn-ea"/>
              </a:rPr>
              <a:t>Sono assegnati agli studenti indipendentementedal valore ISEE o da altri requisiti di reddito:</a:t>
            </a:r>
            <a:endParaRPr lang="it-IT" dirty="0">
              <a:latin typeface="Helvetica" panose="020B0604020202030204" pitchFamily="34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Helvetica" panose="020B0604020202030204" pitchFamily="34" charset="0"/>
                <a:sym typeface="+mn-ea"/>
              </a:rPr>
              <a:t>euro 500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in buoni acquisto di libri, dotazioni tecnologiche, strumenti per la didattica per studenti del 3° e 4° anno;</a:t>
            </a:r>
            <a:endParaRPr lang="it-IT" dirty="0">
              <a:latin typeface="Helvetica" panose="020B0604020202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it-IT" b="1" dirty="0">
                <a:latin typeface="Helvetica" panose="020B0604020202030204" pitchFamily="34" charset="0"/>
                <a:sym typeface="+mn-ea"/>
              </a:rPr>
              <a:t>euro 1.500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in buoni acquisto di libri, dotazioni tecnologiche e strumenti per la didattica nonché a copertura dei costi di iscrizione e frequenza di IFTS, ITS, Università e altre istituzioni di formazione accademica, per studente del 5° anno e 4° anno </a:t>
            </a:r>
            <a:r>
              <a:rPr lang="it-IT" dirty="0" err="1">
                <a:latin typeface="Helvetica" panose="020B0604020202030204" pitchFamily="34" charset="0"/>
                <a:sym typeface="+mn-ea"/>
              </a:rPr>
              <a:t>IeFP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.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endParaRPr lang="it-IT" dirty="0">
              <a:latin typeface="Helvetica" panose="020B0604020202030204" pitchFamily="34" charset="0"/>
            </a:endParaRPr>
          </a:p>
          <a:p>
            <a:pPr algn="just"/>
            <a:endParaRPr lang="it-IT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0675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BF666D40-D59D-4A51-AD11-19A9BE7E2B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98" y="1551428"/>
            <a:ext cx="5498603" cy="37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92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8610" y="285750"/>
            <a:ext cx="7989570" cy="937260"/>
          </a:xfrm>
        </p:spPr>
        <p:txBody>
          <a:bodyPr>
            <a:noAutofit/>
          </a:bodyPr>
          <a:lstStyle/>
          <a:p>
            <a:r>
              <a:rPr lang="it-IT" sz="2800" dirty="0"/>
              <a:t>MATERIALE DIDATTICO/1: </a:t>
            </a:r>
            <a:br>
              <a:rPr lang="it-IT" sz="2800" dirty="0"/>
            </a:br>
            <a:r>
              <a:rPr lang="it-IT" sz="2800" dirty="0"/>
              <a:t>strumento e normativa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525780" y="1934866"/>
            <a:ext cx="7772400" cy="3412172"/>
          </a:xfrm>
        </p:spPr>
        <p:txBody>
          <a:bodyPr/>
          <a:lstStyle/>
          <a:p>
            <a:pPr algn="just"/>
            <a:r>
              <a:rPr lang="it-IT" dirty="0">
                <a:latin typeface="Helvetica" panose="020B0604020202030204" pitchFamily="34" charset="0"/>
              </a:rPr>
              <a:t>Contributo alla spesa delle famiglie per l’acquisto di libri di testo, dotazioni tecnologiche e strumenti per la didattica.</a:t>
            </a:r>
          </a:p>
          <a:p>
            <a:pPr algn="just"/>
            <a:endParaRPr lang="it-IT" dirty="0">
              <a:latin typeface="Helvetica" panose="020B0604020202030204" pitchFamily="34" charset="0"/>
            </a:endParaRPr>
          </a:p>
          <a:p>
            <a:r>
              <a:rPr lang="it-IT" b="1" i="1" dirty="0">
                <a:latin typeface="Helvetica" panose="020B0604020202030204" pitchFamily="34" charset="0"/>
              </a:rPr>
              <a:t>Normativa</a:t>
            </a:r>
          </a:p>
          <a:p>
            <a:pPr algn="just"/>
            <a:r>
              <a:rPr lang="it-IT" dirty="0">
                <a:latin typeface="Helvetica" panose="020B0604020202030204" pitchFamily="34" charset="0"/>
                <a:sym typeface="+mn-ea"/>
              </a:rPr>
              <a:t>Questa misura si integra con la misura dello Stato di cui alla L. n. 107/2005 e al </a:t>
            </a:r>
            <a:r>
              <a:rPr lang="it-IT" dirty="0" err="1">
                <a:latin typeface="Helvetica" panose="020B0604020202030204" pitchFamily="34" charset="0"/>
                <a:sym typeface="+mn-ea"/>
              </a:rPr>
              <a:t>D.Lgs.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n. 63/2017, </a:t>
            </a:r>
            <a:r>
              <a:rPr lang="it-IT" b="1" i="1" dirty="0">
                <a:latin typeface="Helvetica" panose="020B0604020202030204" pitchFamily="34" charset="0"/>
                <a:sym typeface="+mn-ea"/>
              </a:rPr>
              <a:t>Fondo unico per il welfare dello studente e per il diritto allo studio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, per borse di studio a favore di studenti delle scuole secondarie di secondo grado con reddito basso a contrasto della dispersione scolastica.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endParaRPr lang="it-IT" dirty="0">
              <a:latin typeface="Helvetica" panose="020B0604020202030204" pitchFamily="34" charset="0"/>
            </a:endParaRPr>
          </a:p>
        </p:txBody>
      </p:sp>
      <p:sp>
        <p:nvSpPr>
          <p:cNvPr id="4" name="Sottotitolo 2"/>
          <p:cNvSpPr txBox="1"/>
          <p:nvPr/>
        </p:nvSpPr>
        <p:spPr>
          <a:xfrm>
            <a:off x="696912" y="4757102"/>
            <a:ext cx="7772400" cy="15119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87906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8610" y="285750"/>
            <a:ext cx="7989570" cy="937260"/>
          </a:xfrm>
        </p:spPr>
        <p:txBody>
          <a:bodyPr>
            <a:noAutofit/>
          </a:bodyPr>
          <a:lstStyle/>
          <a:p>
            <a:r>
              <a:rPr lang="it-IT" sz="2800" dirty="0"/>
              <a:t>MATERIALE DIDATTICO/2:</a:t>
            </a:r>
            <a:br>
              <a:rPr lang="it-IT" sz="2800" dirty="0"/>
            </a:br>
            <a:r>
              <a:rPr lang="it-IT" sz="2800" dirty="0"/>
              <a:t>destinatari e requisiti</a:t>
            </a:r>
          </a:p>
        </p:txBody>
      </p:sp>
      <p:sp>
        <p:nvSpPr>
          <p:cNvPr id="4" name="Sottotitolo 2"/>
          <p:cNvSpPr txBox="1"/>
          <p:nvPr/>
        </p:nvSpPr>
        <p:spPr>
          <a:xfrm>
            <a:off x="696912" y="4757102"/>
            <a:ext cx="7772400" cy="1511935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>
                <a:sym typeface="+mn-ea"/>
              </a:rPr>
              <a:t>.</a:t>
            </a:r>
            <a:endParaRPr lang="it-IT" dirty="0"/>
          </a:p>
          <a:p>
            <a:endParaRPr lang="it-IT" dirty="0"/>
          </a:p>
        </p:txBody>
      </p:sp>
      <p:sp>
        <p:nvSpPr>
          <p:cNvPr id="6" name="Sottotitolo 2"/>
          <p:cNvSpPr txBox="1"/>
          <p:nvPr/>
        </p:nvSpPr>
        <p:spPr>
          <a:xfrm>
            <a:off x="308610" y="1327355"/>
            <a:ext cx="8160702" cy="4941682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i="1" dirty="0">
                <a:latin typeface="Helvetica" panose="020B0604020202030204" pitchFamily="34" charset="0"/>
              </a:rPr>
              <a:t>Destinatari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r>
              <a:rPr lang="it-IT" dirty="0">
                <a:latin typeface="Helvetica" panose="020B0604020202030204" pitchFamily="34" charset="0"/>
                <a:sym typeface="+mn-ea"/>
              </a:rPr>
              <a:t>Studenti </a:t>
            </a:r>
            <a:r>
              <a:rPr lang="it-IT" b="1" dirty="0">
                <a:latin typeface="Helvetica" panose="020B0604020202030204" pitchFamily="34" charset="0"/>
                <a:cs typeface="Helvetica Bold" charset="0"/>
                <a:sym typeface="+mn-ea"/>
              </a:rPr>
              <a:t>residenti in Lombardia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,</a:t>
            </a:r>
            <a:r>
              <a:rPr lang="it-IT" b="1" dirty="0">
                <a:latin typeface="Helvetica" panose="020B0604020202030204" pitchFamily="34" charset="0"/>
                <a:cs typeface="Helvetica Bold" charset="0"/>
                <a:sym typeface="+mn-ea"/>
              </a:rPr>
              <a:t> iscritti e frequentanti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 corsi a gestione ordinaria (sia di istruzione sia di istruzione e formazione professionale) in </a:t>
            </a:r>
            <a:r>
              <a:rPr lang="it-IT" b="1" dirty="0">
                <a:latin typeface="Helvetica" panose="020B0604020202030204" pitchFamily="34" charset="0"/>
                <a:cs typeface="Helvetica Bold" charset="0"/>
                <a:sym typeface="+mn-ea"/>
              </a:rPr>
              <a:t>scuole secondarie di primo e secondo grado, statali e paritarie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, o frequentanti </a:t>
            </a:r>
            <a:r>
              <a:rPr lang="it-IT" b="1" dirty="0">
                <a:latin typeface="Helvetica" panose="020B0604020202030204" pitchFamily="34" charset="0"/>
                <a:cs typeface="Helvetica Bold" charset="0"/>
                <a:sym typeface="+mn-ea"/>
              </a:rPr>
              <a:t>istituzioni formative accreditate, con sede in Lombardia o nelle Regioni confinanti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, </a:t>
            </a:r>
            <a:r>
              <a:rPr lang="it-IT" b="1" dirty="0">
                <a:latin typeface="Helvetica" panose="020B0604020202030204" pitchFamily="34" charset="0"/>
                <a:cs typeface="Helvetica Bold" charset="0"/>
                <a:sym typeface="+mn-ea"/>
              </a:rPr>
              <a:t>purché lo studente </a:t>
            </a:r>
            <a:r>
              <a:rPr lang="it-IT" dirty="0">
                <a:latin typeface="Helvetica" panose="020B0604020202030204" pitchFamily="34" charset="0"/>
                <a:sym typeface="+mn-ea"/>
              </a:rPr>
              <a:t>rientri quotidianamente alla propria residenza.</a:t>
            </a:r>
          </a:p>
          <a:p>
            <a:pPr algn="just"/>
            <a:endParaRPr lang="it-IT" dirty="0">
              <a:latin typeface="Helvetica" panose="020B0604020202030204" pitchFamily="34" charset="0"/>
              <a:sym typeface="+mn-ea"/>
            </a:endParaRPr>
          </a:p>
          <a:p>
            <a:pPr algn="just"/>
            <a:r>
              <a:rPr lang="it-IT" b="1" i="1" dirty="0">
                <a:latin typeface="Helvetica" panose="020B0604020202030204" pitchFamily="34" charset="0"/>
              </a:rPr>
              <a:t>Requisiti di reddito e valore economico del buono</a:t>
            </a:r>
            <a:endParaRPr lang="it-IT" dirty="0">
              <a:latin typeface="Helvetica" panose="020B0604020202030204" pitchFamily="34" charset="0"/>
            </a:endParaRPr>
          </a:p>
          <a:p>
            <a:pPr algn="just"/>
            <a:r>
              <a:rPr lang="it-IT" dirty="0">
                <a:latin typeface="Helvetica" panose="020B0604020202030204" pitchFamily="34" charset="0"/>
              </a:rPr>
              <a:t>Per accedere al contributo occorre essere in possesso di un valore ISEE </a:t>
            </a:r>
            <a:r>
              <a:rPr lang="it-IT" b="1" dirty="0">
                <a:latin typeface="Helvetica" panose="020B0604020202030204" pitchFamily="34" charset="0"/>
              </a:rPr>
              <a:t>non superiore a euro 15.748,78</a:t>
            </a:r>
            <a:r>
              <a:rPr lang="it-IT" dirty="0">
                <a:latin typeface="Helvetica" panose="020B0604020202030204" pitchFamily="34" charset="0"/>
              </a:rPr>
              <a:t>.</a:t>
            </a:r>
          </a:p>
          <a:p>
            <a:pPr algn="just"/>
            <a:r>
              <a:rPr lang="it-IT" dirty="0">
                <a:latin typeface="Helvetica" panose="020B0604020202030204" pitchFamily="34" charset="0"/>
              </a:rPr>
              <a:t> Il valore economico del contributo viene determinato in relazione alle risorse effettivamente disponibili e al numero delle domande valide raccolte, entro un minimo di euro 200 e fino a un massimo di euro 500, in misura uguale per ogni ordine e grado di scuola frequentata. </a:t>
            </a:r>
          </a:p>
          <a:p>
            <a:pPr algn="just"/>
            <a:endParaRPr lang="it-IT" dirty="0">
              <a:latin typeface="Helvetica" panose="020B0604020202030204" pitchFamily="34" charset="0"/>
            </a:endParaRPr>
          </a:p>
          <a:p>
            <a:pPr algn="just"/>
            <a:endParaRPr lang="it-IT" sz="20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05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37009" y="497779"/>
            <a:ext cx="8600514" cy="933676"/>
          </a:xfrm>
        </p:spPr>
        <p:txBody>
          <a:bodyPr>
            <a:noAutofit/>
          </a:bodyPr>
          <a:lstStyle/>
          <a:p>
            <a:r>
              <a:rPr lang="it-IT" sz="2800" dirty="0"/>
              <a:t>MATERIALE DIDATTICO/3: </a:t>
            </a:r>
            <a:br>
              <a:rPr lang="it-IT" sz="2800" dirty="0"/>
            </a:br>
            <a:r>
              <a:rPr lang="it-IT" sz="2800" dirty="0"/>
              <a:t>modalità di assegnazione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6C9F032-3F29-4CF3-A8C0-83C4F9639053}"/>
              </a:ext>
            </a:extLst>
          </p:cNvPr>
          <p:cNvSpPr txBox="1"/>
          <p:nvPr/>
        </p:nvSpPr>
        <p:spPr>
          <a:xfrm>
            <a:off x="402275" y="1955881"/>
            <a:ext cx="8469982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latin typeface="Helvetica" panose="020B0604020202030204" pitchFamily="34" charset="0"/>
              </a:rPr>
              <a:t>Il contributo viene erogato indicativamente secondo le seguenti modalità:</a:t>
            </a:r>
          </a:p>
          <a:p>
            <a:endParaRPr lang="it-IT" dirty="0">
              <a:latin typeface="Helvetica" panose="020B0604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</a:rPr>
              <a:t>per gli </a:t>
            </a:r>
            <a:r>
              <a:rPr lang="it-IT" b="1" dirty="0">
                <a:latin typeface="Helvetica" panose="020B0604020202030204" pitchFamily="34" charset="0"/>
              </a:rPr>
              <a:t>studenti della scuola secondaria di primo grado e la formazione professionale</a:t>
            </a:r>
            <a:r>
              <a:rPr lang="it-IT" dirty="0">
                <a:latin typeface="Helvetica" panose="020B0604020202030204" pitchFamily="34" charset="0"/>
              </a:rPr>
              <a:t>: direttamente da Regione Lombardia, sotto forma di buono acquisto, di norma in formato digitale;</a:t>
            </a:r>
          </a:p>
          <a:p>
            <a:pPr marL="342900" lvl="0" indent="-342900">
              <a:buFont typeface="Wingdings" panose="05000000000000000000" pitchFamily="2" charset="2"/>
              <a:buChar char="Ø"/>
            </a:pPr>
            <a:endParaRPr lang="it-IT" dirty="0">
              <a:latin typeface="Helvetica" panose="020B0604020202030204" pitchFamily="34" charset="0"/>
            </a:endParaRPr>
          </a:p>
          <a:p>
            <a:pPr marL="342900" lvl="0" indent="-342900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</a:rPr>
              <a:t>per gli </a:t>
            </a:r>
            <a:r>
              <a:rPr lang="it-IT" b="1" dirty="0">
                <a:latin typeface="Helvetica" panose="020B0604020202030204" pitchFamily="34" charset="0"/>
              </a:rPr>
              <a:t>studenti della scuola secondaria di secondo grado del solo sistema di istruzione</a:t>
            </a:r>
            <a:r>
              <a:rPr lang="it-IT" dirty="0">
                <a:latin typeface="Helvetica" panose="020B0604020202030204" pitchFamily="34" charset="0"/>
              </a:rPr>
              <a:t>: direttamente dallo Stato, con le modalità che verranno specificate dal relativo Decreto Ministeriale.</a:t>
            </a:r>
          </a:p>
        </p:txBody>
      </p:sp>
    </p:spTree>
    <p:extLst>
      <p:ext uri="{BB962C8B-B14F-4D97-AF65-F5344CB8AC3E}">
        <p14:creationId xmlns:p14="http://schemas.microsoft.com/office/powerpoint/2010/main" val="2170591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>
            <a:extLst>
              <a:ext uri="{FF2B5EF4-FFF2-40B4-BE49-F238E27FC236}">
                <a16:creationId xmlns:a16="http://schemas.microsoft.com/office/drawing/2014/main" id="{2E38E3B8-69C0-4ECC-BF8B-A7DB8A27F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237" y="94788"/>
            <a:ext cx="4581525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9756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09CDD83-FFA5-4BA7-A709-D4BD1FE1F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98" y="1551428"/>
            <a:ext cx="5498603" cy="37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6735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20511" y="373906"/>
            <a:ext cx="8577683" cy="753080"/>
          </a:xfrm>
        </p:spPr>
        <p:txBody>
          <a:bodyPr>
            <a:noAutofit/>
          </a:bodyPr>
          <a:lstStyle/>
          <a:p>
            <a:r>
              <a:rPr lang="it-IT" sz="2800" dirty="0"/>
              <a:t>SOSTEGNO DISABILI: </a:t>
            </a:r>
            <a:br>
              <a:rPr lang="it-IT" sz="2800" dirty="0"/>
            </a:br>
            <a:r>
              <a:rPr lang="it-IT" sz="2800" dirty="0"/>
              <a:t>strumento, destinatari, requisiti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432619" y="1539276"/>
            <a:ext cx="8465575" cy="850257"/>
          </a:xfrm>
        </p:spPr>
        <p:txBody>
          <a:bodyPr/>
          <a:lstStyle/>
          <a:p>
            <a:pPr algn="just"/>
            <a:r>
              <a:rPr lang="it-IT" b="1" dirty="0">
                <a:latin typeface="Helvetica" panose="020B0604020202030204" pitchFamily="34" charset="0"/>
              </a:rPr>
              <a:t>Contributo </a:t>
            </a:r>
            <a:r>
              <a:rPr lang="it-IT" b="1" dirty="0">
                <a:latin typeface="Helvetica" panose="020B0604020202030204" pitchFamily="34" charset="0"/>
                <a:sym typeface="+mn-ea"/>
              </a:rPr>
              <a:t>a parziale copertura dei costi del personale insegnante </a:t>
            </a:r>
            <a:r>
              <a:rPr lang="it-IT" dirty="0">
                <a:latin typeface="Helvetica" panose="020B0604020202030204" pitchFamily="34" charset="0"/>
              </a:rPr>
              <a:t>impegnato in attività didattica di sostegno nelle scuole paritarie che accolgono studenti disabili.</a:t>
            </a:r>
          </a:p>
        </p:txBody>
      </p:sp>
      <p:sp>
        <p:nvSpPr>
          <p:cNvPr id="4" name="Rettangolo 3"/>
          <p:cNvSpPr/>
          <p:nvPr/>
        </p:nvSpPr>
        <p:spPr>
          <a:xfrm>
            <a:off x="485949" y="2690336"/>
            <a:ext cx="815965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i="1" dirty="0">
                <a:latin typeface="Helvetica" panose="020B0604020202030204" pitchFamily="34" charset="0"/>
                <a:cs typeface="Helvetica Bold Oblique" charset="0"/>
              </a:rPr>
              <a:t>Destinatari</a:t>
            </a:r>
            <a:endParaRPr lang="it-IT" dirty="0">
              <a:latin typeface="Helvetica" panose="020B0604020202030204" pitchFamily="34" charset="0"/>
              <a:cs typeface="Helvetica Regular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  <a:cs typeface="Helvetica Regular" charset="0"/>
                <a:sym typeface="+mn-ea"/>
              </a:rPr>
              <a:t>Le scuole dell’infanzia autonome, non statali e non comunali, senza fini di lucro e aventi sede in Lombardia.</a:t>
            </a:r>
            <a:endParaRPr lang="it-IT" dirty="0">
              <a:latin typeface="Helvetica" panose="020B0604020202030204" pitchFamily="34" charset="0"/>
              <a:cs typeface="Helvetica Regular" charset="0"/>
            </a:endParaRPr>
          </a:p>
          <a:p>
            <a:pPr marL="342900" lvl="0" indent="-342900" algn="just">
              <a:buFont typeface="Wingdings" panose="05000000000000000000" pitchFamily="2" charset="2"/>
              <a:buChar char="Ø"/>
            </a:pPr>
            <a:r>
              <a:rPr lang="it-IT" dirty="0">
                <a:latin typeface="Helvetica" panose="020B0604020202030204" pitchFamily="34" charset="0"/>
                <a:cs typeface="Helvetica Regular" charset="0"/>
                <a:sym typeface="+mn-ea"/>
              </a:rPr>
              <a:t>Le scuole primarie, secondarie di primo e secondo grado paritarie che applicano una retta d’iscrizione e frequenza, aventi sede in Lombardia.</a:t>
            </a:r>
            <a:endParaRPr lang="it-IT" dirty="0">
              <a:latin typeface="Helvetica" panose="020B0604020202030204" pitchFamily="34" charset="0"/>
              <a:cs typeface="Helvetica Regular" charset="0"/>
            </a:endParaRPr>
          </a:p>
        </p:txBody>
      </p:sp>
      <p:sp>
        <p:nvSpPr>
          <p:cNvPr id="7" name="Sottotitolo 2"/>
          <p:cNvSpPr>
            <a:spLocks noGrp="1"/>
          </p:cNvSpPr>
          <p:nvPr/>
        </p:nvSpPr>
        <p:spPr>
          <a:xfrm>
            <a:off x="561558" y="4468466"/>
            <a:ext cx="8008436" cy="1873339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18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9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it-IT" b="1" dirty="0">
                <a:latin typeface="Helvetica" panose="020B0604020202030204" pitchFamily="34" charset="0"/>
                <a:sym typeface="+mn-ea"/>
              </a:rPr>
              <a:t>Il contributo per alunno è variabile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Helvetica" panose="020B0604020202030204" pitchFamily="34" charset="0"/>
              </a:rPr>
              <a:t>infanzia autonoma: 900 euro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Helvetica" panose="020B0604020202030204" pitchFamily="34" charset="0"/>
              </a:rPr>
              <a:t>primaria: 1.400 euro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Helvetica" panose="020B0604020202030204" pitchFamily="34" charset="0"/>
              </a:rPr>
              <a:t>secondaria di primo grado: 3.000 euro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sz="1800" dirty="0">
                <a:solidFill>
                  <a:schemeClr val="tx1"/>
                </a:solidFill>
                <a:latin typeface="Helvetica" panose="020B0604020202030204" pitchFamily="34" charset="0"/>
              </a:rPr>
              <a:t>secondaria di secondo grado: 3.000 euro</a:t>
            </a:r>
            <a:endParaRPr lang="it-IT" sz="1600" dirty="0">
              <a:solidFill>
                <a:schemeClr val="tx1"/>
              </a:solidFill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4786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C0DFE2CC-A100-4C5A-8B47-CA68A6B41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25" y="1701485"/>
            <a:ext cx="8319865" cy="3451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166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05191" y="326225"/>
            <a:ext cx="7206653" cy="1068941"/>
          </a:xfrm>
        </p:spPr>
        <p:txBody>
          <a:bodyPr>
            <a:noAutofit/>
          </a:bodyPr>
          <a:lstStyle/>
          <a:p>
            <a:r>
              <a:rPr lang="it-IT" sz="2800" dirty="0"/>
              <a:t>Dote scuola: una politica consolidata</a:t>
            </a:r>
          </a:p>
        </p:txBody>
      </p:sp>
      <p:grpSp>
        <p:nvGrpSpPr>
          <p:cNvPr id="3" name="Gruppo 2">
            <a:extLst>
              <a:ext uri="{FF2B5EF4-FFF2-40B4-BE49-F238E27FC236}">
                <a16:creationId xmlns:a16="http://schemas.microsoft.com/office/drawing/2014/main" id="{C96C8981-A190-425B-84FD-82D202EB16CE}"/>
              </a:ext>
            </a:extLst>
          </p:cNvPr>
          <p:cNvGrpSpPr/>
          <p:nvPr/>
        </p:nvGrpSpPr>
        <p:grpSpPr>
          <a:xfrm>
            <a:off x="664863" y="3956881"/>
            <a:ext cx="4617355" cy="1945385"/>
            <a:chOff x="449177" y="1964220"/>
            <a:chExt cx="4617355" cy="1945385"/>
          </a:xfrm>
        </p:grpSpPr>
        <p:grpSp>
          <p:nvGrpSpPr>
            <p:cNvPr id="4" name="Group 9">
              <a:extLst>
                <a:ext uri="{FF2B5EF4-FFF2-40B4-BE49-F238E27FC236}">
                  <a16:creationId xmlns:a16="http://schemas.microsoft.com/office/drawing/2014/main" id="{A65474CE-3696-4E2C-960E-7A0DED342688}"/>
                </a:ext>
              </a:extLst>
            </p:cNvPr>
            <p:cNvGrpSpPr/>
            <p:nvPr/>
          </p:nvGrpSpPr>
          <p:grpSpPr>
            <a:xfrm>
              <a:off x="465586" y="2472077"/>
              <a:ext cx="4600946" cy="457713"/>
              <a:chOff x="1384300" y="127000"/>
              <a:chExt cx="8902700" cy="1308100"/>
            </a:xfrm>
          </p:grpSpPr>
          <p:pic>
            <p:nvPicPr>
              <p:cNvPr id="5" name="Picture 7">
                <a:extLst>
                  <a:ext uri="{FF2B5EF4-FFF2-40B4-BE49-F238E27FC236}">
                    <a16:creationId xmlns:a16="http://schemas.microsoft.com/office/drawing/2014/main" id="{A44439B1-D19E-4BE7-AF37-281CB651DD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803900" y="127000"/>
                <a:ext cx="4483100" cy="1308100"/>
              </a:xfrm>
              <a:prstGeom prst="rect">
                <a:avLst/>
              </a:prstGeom>
            </p:spPr>
          </p:pic>
          <p:pic>
            <p:nvPicPr>
              <p:cNvPr id="6" name="Picture 8">
                <a:extLst>
                  <a:ext uri="{FF2B5EF4-FFF2-40B4-BE49-F238E27FC236}">
                    <a16:creationId xmlns:a16="http://schemas.microsoft.com/office/drawing/2014/main" id="{8ED8D662-88B2-42D6-8651-33C4423F43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84300" y="127000"/>
                <a:ext cx="4483100" cy="1308100"/>
              </a:xfrm>
              <a:prstGeom prst="rect">
                <a:avLst/>
              </a:prstGeom>
            </p:spPr>
          </p:pic>
        </p:grpSp>
        <p:sp>
          <p:nvSpPr>
            <p:cNvPr id="9" name="Rettangolo 8">
              <a:extLst>
                <a:ext uri="{FF2B5EF4-FFF2-40B4-BE49-F238E27FC236}">
                  <a16:creationId xmlns:a16="http://schemas.microsoft.com/office/drawing/2014/main" id="{77137E4F-208C-4A57-B295-B932B0ACD79A}"/>
                </a:ext>
              </a:extLst>
            </p:cNvPr>
            <p:cNvSpPr/>
            <p:nvPr/>
          </p:nvSpPr>
          <p:spPr>
            <a:xfrm>
              <a:off x="465586" y="2986275"/>
              <a:ext cx="4600946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dirty="0">
                  <a:latin typeface="Helvetica" panose="020B0604020202030204" pitchFamily="34" charset="0"/>
                </a:rPr>
                <a:t>diretti e indiretti delle varie misure previste, al fine di potenziare le opportunità degli studenti e delle loro famiglie</a:t>
              </a:r>
            </a:p>
          </p:txBody>
        </p:sp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8E32B923-EDEF-412E-9B41-155D4DB87E65}"/>
                </a:ext>
              </a:extLst>
            </p:cNvPr>
            <p:cNvSpPr/>
            <p:nvPr/>
          </p:nvSpPr>
          <p:spPr>
            <a:xfrm>
              <a:off x="449177" y="1964220"/>
              <a:ext cx="460094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it-IT" sz="2800" b="1" dirty="0">
                  <a:solidFill>
                    <a:srgbClr val="FF3399"/>
                  </a:solidFill>
                  <a:latin typeface="Broadway" panose="04040905080B02020502" pitchFamily="82" charset="0"/>
                </a:rPr>
                <a:t>230mila destinatari </a:t>
              </a:r>
              <a:endParaRPr lang="it-IT" sz="2800" dirty="0">
                <a:solidFill>
                  <a:srgbClr val="FF3399"/>
                </a:solidFill>
                <a:latin typeface="Broadway" panose="04040905080B02020502" pitchFamily="82" charset="0"/>
              </a:endParaRP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6AF90C64-02A6-43A1-BFD9-64963F9A2AC1}"/>
              </a:ext>
            </a:extLst>
          </p:cNvPr>
          <p:cNvGrpSpPr/>
          <p:nvPr/>
        </p:nvGrpSpPr>
        <p:grpSpPr>
          <a:xfrm>
            <a:off x="964414" y="2095487"/>
            <a:ext cx="7726609" cy="1487646"/>
            <a:chOff x="1049747" y="3923137"/>
            <a:chExt cx="7726609" cy="1487646"/>
          </a:xfrm>
        </p:grpSpPr>
        <p:grpSp>
          <p:nvGrpSpPr>
            <p:cNvPr id="7" name="Gruppo 6">
              <a:extLst>
                <a:ext uri="{FF2B5EF4-FFF2-40B4-BE49-F238E27FC236}">
                  <a16:creationId xmlns:a16="http://schemas.microsoft.com/office/drawing/2014/main" id="{43FED42A-80DC-4AEC-93B1-67220F7F7020}"/>
                </a:ext>
              </a:extLst>
            </p:cNvPr>
            <p:cNvGrpSpPr/>
            <p:nvPr/>
          </p:nvGrpSpPr>
          <p:grpSpPr>
            <a:xfrm>
              <a:off x="2559618" y="3923137"/>
              <a:ext cx="6216738" cy="1118314"/>
              <a:chOff x="2559618" y="3923137"/>
              <a:chExt cx="6216738" cy="1118314"/>
            </a:xfrm>
          </p:grpSpPr>
          <p:sp>
            <p:nvSpPr>
              <p:cNvPr id="13" name="Rettangolo 12">
                <a:extLst>
                  <a:ext uri="{FF2B5EF4-FFF2-40B4-BE49-F238E27FC236}">
                    <a16:creationId xmlns:a16="http://schemas.microsoft.com/office/drawing/2014/main" id="{6F6CEEBA-8DD6-4108-97C7-5CB5799BCD14}"/>
                  </a:ext>
                </a:extLst>
              </p:cNvPr>
              <p:cNvSpPr/>
              <p:nvPr/>
            </p:nvSpPr>
            <p:spPr>
              <a:xfrm>
                <a:off x="2559618" y="4395120"/>
                <a:ext cx="6216738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it-IT" dirty="0">
                    <a:latin typeface="Helvetica" panose="020B0604020202030204" pitchFamily="34" charset="0"/>
                  </a:rPr>
                  <a:t>Incluse le risorse dello Stato del </a:t>
                </a:r>
                <a:r>
                  <a:rPr lang="it-IT" i="1" dirty="0">
                    <a:latin typeface="Helvetica" panose="020B0604020202030204" pitchFamily="34" charset="0"/>
                  </a:rPr>
                  <a:t>Fondo unico per il welfare dello studente e per il diritto allo studio</a:t>
                </a:r>
                <a:endParaRPr lang="it-IT" dirty="0">
                  <a:latin typeface="Helvetica" panose="020B0604020202030204" pitchFamily="34" charset="0"/>
                </a:endParaRPr>
              </a:p>
            </p:txBody>
          </p:sp>
          <p:sp>
            <p:nvSpPr>
              <p:cNvPr id="14" name="Rettangolo 13">
                <a:extLst>
                  <a:ext uri="{FF2B5EF4-FFF2-40B4-BE49-F238E27FC236}">
                    <a16:creationId xmlns:a16="http://schemas.microsoft.com/office/drawing/2014/main" id="{ADC34189-CF85-491D-8764-C62BBA4DD561}"/>
                  </a:ext>
                </a:extLst>
              </p:cNvPr>
              <p:cNvSpPr/>
              <p:nvPr/>
            </p:nvSpPr>
            <p:spPr>
              <a:xfrm>
                <a:off x="3327662" y="3923137"/>
                <a:ext cx="415142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it-IT" sz="2800" b="1" dirty="0">
                    <a:solidFill>
                      <a:srgbClr val="FF3399"/>
                    </a:solidFill>
                    <a:latin typeface="Broadway" panose="04040905080B02020502" pitchFamily="82" charset="0"/>
                  </a:rPr>
                  <a:t>48 milioni di euro </a:t>
                </a:r>
              </a:p>
            </p:txBody>
          </p:sp>
        </p:grpSp>
        <p:pic>
          <p:nvPicPr>
            <p:cNvPr id="15" name="Picture 3">
              <a:extLst>
                <a:ext uri="{FF2B5EF4-FFF2-40B4-BE49-F238E27FC236}">
                  <a16:creationId xmlns:a16="http://schemas.microsoft.com/office/drawing/2014/main" id="{9EF4C8A9-343D-40BD-A192-244A722A5AB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747" y="4003250"/>
              <a:ext cx="1388849" cy="14075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22820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353AF13D-20FA-4FD1-AB27-F2948FC3772F}"/>
              </a:ext>
            </a:extLst>
          </p:cNvPr>
          <p:cNvSpPr/>
          <p:nvPr/>
        </p:nvSpPr>
        <p:spPr>
          <a:xfrm>
            <a:off x="1033430" y="1865864"/>
            <a:ext cx="70041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600" b="1" dirty="0">
                <a:latin typeface="Helvetica" panose="020B0604020202030204" pitchFamily="34" charset="0"/>
              </a:rPr>
              <a:t>Ufficio Dote scuola</a:t>
            </a:r>
          </a:p>
          <a:p>
            <a:pPr algn="ctr"/>
            <a:endParaRPr lang="it-IT" sz="3600" b="1" dirty="0">
              <a:latin typeface="Helvetica" panose="020B0604020202030204" pitchFamily="34" charset="0"/>
            </a:endParaRPr>
          </a:p>
          <a:p>
            <a:pPr algn="ctr"/>
            <a:r>
              <a:rPr lang="it-IT" sz="3600" dirty="0">
                <a:latin typeface="Helvetica" panose="020B0604020202030204" pitchFamily="34" charset="0"/>
              </a:rPr>
              <a:t>numero unico </a:t>
            </a:r>
            <a:r>
              <a:rPr lang="it-IT" sz="3600" b="1" dirty="0">
                <a:latin typeface="Helvetica" panose="020B0604020202030204" pitchFamily="34" charset="0"/>
              </a:rPr>
              <a:t>02 6765 0090</a:t>
            </a:r>
          </a:p>
          <a:p>
            <a:pPr algn="ctr"/>
            <a:endParaRPr lang="it-IT" sz="3600" dirty="0">
              <a:latin typeface="Helvetica" panose="020B0604020202030204" pitchFamily="34" charset="0"/>
            </a:endParaRPr>
          </a:p>
          <a:p>
            <a:pPr algn="ctr"/>
            <a:r>
              <a:rPr lang="it-IT" sz="3600" dirty="0">
                <a:latin typeface="Helvetica" panose="020B0604020202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dotescuola@regione.lombardia.it</a:t>
            </a:r>
            <a:r>
              <a:rPr lang="it-IT" sz="3600" dirty="0">
                <a:latin typeface="Helvetica" panose="020B0604020202030204" pitchFamily="34" charset="0"/>
              </a:rPr>
              <a:t> </a:t>
            </a:r>
          </a:p>
        </p:txBody>
      </p:sp>
      <p:sp>
        <p:nvSpPr>
          <p:cNvPr id="3" name="Titolo 1">
            <a:extLst>
              <a:ext uri="{FF2B5EF4-FFF2-40B4-BE49-F238E27FC236}">
                <a16:creationId xmlns:a16="http://schemas.microsoft.com/office/drawing/2014/main" id="{F33E451B-7B0C-4C26-8990-C0C6F3B852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8984" y="464101"/>
            <a:ext cx="3896539" cy="753080"/>
          </a:xfrm>
        </p:spPr>
        <p:txBody>
          <a:bodyPr>
            <a:normAutofit/>
          </a:bodyPr>
          <a:lstStyle/>
          <a:p>
            <a:r>
              <a:rPr lang="it-IT" sz="4000">
                <a:latin typeface="Helvetica" panose="020B0604020202030204" pitchFamily="34" charset="0"/>
              </a:rPr>
              <a:t>Contatti</a:t>
            </a:r>
            <a:endParaRPr lang="it-IT" sz="4000" dirty="0">
              <a:latin typeface="Helvetica" panose="020B0604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748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795D8-6C0C-4FFC-99EE-277379C3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601" y="361776"/>
            <a:ext cx="8337279" cy="75308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Dote Scuola: Programmazione </a:t>
            </a:r>
            <a:r>
              <a:rPr lang="it-IT" sz="3200" dirty="0" err="1"/>
              <a:t>a.s.</a:t>
            </a:r>
            <a:r>
              <a:rPr lang="it-IT" sz="3200" dirty="0"/>
              <a:t> 2021/2022</a:t>
            </a:r>
            <a:endParaRPr lang="it-IT" dirty="0"/>
          </a:p>
        </p:txBody>
      </p:sp>
      <p:graphicFrame>
        <p:nvGraphicFramePr>
          <p:cNvPr id="5" name="Segnaposto contenuto 5">
            <a:extLst>
              <a:ext uri="{FF2B5EF4-FFF2-40B4-BE49-F238E27FC236}">
                <a16:creationId xmlns:a16="http://schemas.microsoft.com/office/drawing/2014/main" id="{464CBF1E-B41E-4FDE-BD5C-F4384C9A3A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2555332"/>
              </p:ext>
            </p:extLst>
          </p:nvPr>
        </p:nvGraphicFramePr>
        <p:xfrm>
          <a:off x="403600" y="1189703"/>
          <a:ext cx="8337280" cy="4929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6806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E795D8-6C0C-4FFC-99EE-277379C31B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435922"/>
            <a:ext cx="7772400" cy="753080"/>
          </a:xfrm>
        </p:spPr>
        <p:txBody>
          <a:bodyPr>
            <a:normAutofit fontScale="90000"/>
          </a:bodyPr>
          <a:lstStyle/>
          <a:p>
            <a:r>
              <a:rPr lang="it-IT" sz="3200" dirty="0"/>
              <a:t>Le componenti di Dote scuola per </a:t>
            </a:r>
            <a:r>
              <a:rPr lang="it-IT" sz="3200" dirty="0" err="1"/>
              <a:t>l’a.s.</a:t>
            </a:r>
            <a:r>
              <a:rPr lang="it-IT" sz="3200" dirty="0"/>
              <a:t> 2021/2022</a:t>
            </a:r>
            <a:endParaRPr lang="it-IT" dirty="0"/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17B9CE68-D23F-4361-9E09-CD04B8DD2D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2259305"/>
              </p:ext>
            </p:extLst>
          </p:nvPr>
        </p:nvGraphicFramePr>
        <p:xfrm>
          <a:off x="29495" y="1415144"/>
          <a:ext cx="9055510" cy="5006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10762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688DC347-60AB-4AE2-93DB-B946FB1246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760" y="23184"/>
            <a:ext cx="4446331" cy="6364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558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2CA5E9AC-7EDA-4E13-9DC6-CDD8FD3DC2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98" y="1551428"/>
            <a:ext cx="5498603" cy="37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259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18156" y="285524"/>
            <a:ext cx="8894670" cy="1199974"/>
          </a:xfrm>
        </p:spPr>
        <p:txBody>
          <a:bodyPr>
            <a:noAutofit/>
          </a:bodyPr>
          <a:lstStyle/>
          <a:p>
            <a:r>
              <a:rPr lang="it-IT" sz="2800" dirty="0"/>
              <a:t>BUONO SCUOLA/1:</a:t>
            </a:r>
            <a:br>
              <a:rPr lang="it-IT" sz="2800" dirty="0"/>
            </a:br>
            <a:r>
              <a:rPr lang="it-IT" sz="2800" dirty="0"/>
              <a:t>strumento e destinatari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1488649"/>
            <a:ext cx="7772400" cy="1857083"/>
          </a:xfrm>
        </p:spPr>
        <p:txBody>
          <a:bodyPr/>
          <a:lstStyle/>
          <a:p>
            <a:pPr algn="just"/>
            <a:r>
              <a:rPr lang="it-IT" sz="2000" b="1" dirty="0"/>
              <a:t>Contributo alle spese di iscrizione e frequenza di una scuola paritaria o pubblica con retta di iscrizione e frequenza</a:t>
            </a:r>
            <a:r>
              <a:rPr lang="it-IT" sz="2000" dirty="0"/>
              <a:t>, variabile in relazione alla fascia ISEE della famiglia e all’ordine e grado di scuola frequentata dallo studente: </a:t>
            </a:r>
            <a:r>
              <a:rPr lang="it-IT" sz="2000" b="1" dirty="0">
                <a:latin typeface="Helvetica Bold" charset="0"/>
                <a:cs typeface="Helvetica Bold" charset="0"/>
              </a:rPr>
              <a:t>da un minimo di 300 euro fino a un massimo di 2.000 euro</a:t>
            </a:r>
            <a:r>
              <a:rPr lang="it-IT" sz="2000" dirty="0"/>
              <a:t>. </a:t>
            </a:r>
          </a:p>
        </p:txBody>
      </p:sp>
      <p:sp>
        <p:nvSpPr>
          <p:cNvPr id="5" name="Rettangolo 4"/>
          <p:cNvSpPr/>
          <p:nvPr/>
        </p:nvSpPr>
        <p:spPr>
          <a:xfrm>
            <a:off x="744791" y="3704496"/>
            <a:ext cx="788316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latin typeface="Helvetica" panose="020B0604020202030204" pitchFamily="34" charset="0"/>
                <a:sym typeface="+mn-ea"/>
              </a:rPr>
              <a:t>Per studenti residenti in Lombardia</a:t>
            </a:r>
            <a:r>
              <a:rPr lang="it-IT" sz="2000" dirty="0">
                <a:latin typeface="Helvetica" panose="020B0604020202030204" pitchFamily="34" charset="0"/>
                <a:sym typeface="+mn-ea"/>
              </a:rPr>
              <a:t>, </a:t>
            </a:r>
            <a:r>
              <a:rPr lang="it-IT" sz="2000" b="1" dirty="0">
                <a:latin typeface="Helvetica" panose="020B0604020202030204" pitchFamily="34" charset="0"/>
                <a:sym typeface="+mn-ea"/>
              </a:rPr>
              <a:t>iscritti e frequentanti scuole primarie, secondarie di primo e secondo grado, paritarie e statali che applicano una retta di iscrizione e frequenza</a:t>
            </a:r>
            <a:r>
              <a:rPr lang="it-IT" sz="2000" dirty="0">
                <a:latin typeface="Helvetica" panose="020B0604020202030204" pitchFamily="34" charset="0"/>
                <a:sym typeface="+mn-ea"/>
              </a:rPr>
              <a:t>, con sede in Lombardia o in regioni confinanti, purché lo studente al termine delle lezioni rientri quotidianamente alla propria residenza.</a:t>
            </a:r>
            <a:endParaRPr lang="it-IT" sz="2000" b="1" dirty="0">
              <a:latin typeface="Helvetica" panose="020B0604020202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80448" y="267049"/>
            <a:ext cx="8421099" cy="977288"/>
          </a:xfrm>
        </p:spPr>
        <p:txBody>
          <a:bodyPr>
            <a:noAutofit/>
          </a:bodyPr>
          <a:lstStyle/>
          <a:p>
            <a:r>
              <a:rPr lang="it-IT" sz="2800" dirty="0"/>
              <a:t>BUONO SCUOLA/2:</a:t>
            </a:r>
            <a:br>
              <a:rPr lang="it-IT" sz="2800" dirty="0"/>
            </a:br>
            <a:r>
              <a:rPr lang="it-IT" sz="2800" dirty="0"/>
              <a:t>i requisiti</a:t>
            </a:r>
          </a:p>
        </p:txBody>
      </p:sp>
      <p:sp>
        <p:nvSpPr>
          <p:cNvPr id="6" name="Sottotitolo 2"/>
          <p:cNvSpPr>
            <a:spLocks noGrp="1"/>
          </p:cNvSpPr>
          <p:nvPr>
            <p:ph type="subTitle" idx="1"/>
          </p:nvPr>
        </p:nvSpPr>
        <p:spPr>
          <a:xfrm>
            <a:off x="724668" y="1455660"/>
            <a:ext cx="7694629" cy="1226658"/>
          </a:xfrm>
        </p:spPr>
        <p:txBody>
          <a:bodyPr/>
          <a:lstStyle/>
          <a:p>
            <a:r>
              <a:rPr lang="it-IT" b="1" i="1" dirty="0"/>
              <a:t>Requisiti di reddito e valore economico del buono</a:t>
            </a:r>
            <a:endParaRPr lang="it-IT" dirty="0"/>
          </a:p>
          <a:p>
            <a:r>
              <a:rPr lang="it-IT" dirty="0"/>
              <a:t>Il valore del buono è determinato in relazione alla fascia ISEE e all’ordine e grado di scuola frequentata secondo la seguente tabella:</a:t>
            </a: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9" name="Tabella 9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724668" y="2884602"/>
          <a:ext cx="7621570" cy="253497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45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0321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4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3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243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0863"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Valore ISEE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Scuola primaria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Scuola secondaria di primo grado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Scuola secondaria di secondo grado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Fino a 8.000 €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700 €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1.600 €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2.000 €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da 8.001 € a 16.000 €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600 €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1.300 €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1.600 €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it-IT" sz="1600" dirty="0"/>
                        <a:t>da 16.001 € a 28.000 €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450 €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1.100 €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1.400 €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63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da 28.001 € a 40.000 €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300 €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1.000 €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it-IT" sz="1600" dirty="0"/>
                        <a:t>1.300 €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A3315EA-6153-4012-9AE9-B11B2F55D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698" y="1551428"/>
            <a:ext cx="5498603" cy="375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29842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355d8beb-80a4-4bbb-9179-ec8c3a995a76}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1644</TotalTime>
  <Words>1245</Words>
  <Application>Microsoft Office PowerPoint</Application>
  <PresentationFormat>Presentazione su schermo (4:3)</PresentationFormat>
  <Paragraphs>107</Paragraphs>
  <Slides>20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7" baseType="lpstr">
      <vt:lpstr>Arial</vt:lpstr>
      <vt:lpstr>Broadway</vt:lpstr>
      <vt:lpstr>Calibri</vt:lpstr>
      <vt:lpstr>Helvetica</vt:lpstr>
      <vt:lpstr>Helvetica Bold</vt:lpstr>
      <vt:lpstr>Wingdings</vt:lpstr>
      <vt:lpstr>Tema di Office</vt:lpstr>
      <vt:lpstr>Presentazione Dote Scuola 2021-2022 e delle sue componenti</vt:lpstr>
      <vt:lpstr>Dote scuola: una politica consolidata</vt:lpstr>
      <vt:lpstr>Dote Scuola: Programmazione a.s. 2021/2022</vt:lpstr>
      <vt:lpstr>Le componenti di Dote scuola per l’a.s. 2021/2022</vt:lpstr>
      <vt:lpstr>Presentazione standard di PowerPoint</vt:lpstr>
      <vt:lpstr>Presentazione standard di PowerPoint</vt:lpstr>
      <vt:lpstr>BUONO SCUOLA/1: strumento e destinatari</vt:lpstr>
      <vt:lpstr>BUONO SCUOLA/2: i requisiti</vt:lpstr>
      <vt:lpstr>Presentazione standard di PowerPoint</vt:lpstr>
      <vt:lpstr>MERITO\1: strumento</vt:lpstr>
      <vt:lpstr>MERITO\2: requisiti</vt:lpstr>
      <vt:lpstr>Presentazione standard di PowerPoint</vt:lpstr>
      <vt:lpstr>MATERIALE DIDATTICO/1:  strumento e normativa</vt:lpstr>
      <vt:lpstr>MATERIALE DIDATTICO/2: destinatari e requisiti</vt:lpstr>
      <vt:lpstr>MATERIALE DIDATTICO/3:  modalità di assegnazione</vt:lpstr>
      <vt:lpstr>Presentazione standard di PowerPoint</vt:lpstr>
      <vt:lpstr>Presentazione standard di PowerPoint</vt:lpstr>
      <vt:lpstr>SOSTEGNO DISABILI:  strumento, destinatari, requisiti</vt:lpstr>
      <vt:lpstr>Presentazione standard di PowerPoint</vt:lpstr>
      <vt:lpstr>Contatti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FC</dc:creator>
  <cp:lastModifiedBy>G. Vismara</cp:lastModifiedBy>
  <cp:revision>101</cp:revision>
  <cp:lastPrinted>2021-05-12T07:48:14Z</cp:lastPrinted>
  <dcterms:created xsi:type="dcterms:W3CDTF">2017-12-04T13:35:41Z</dcterms:created>
  <dcterms:modified xsi:type="dcterms:W3CDTF">2021-05-12T12:41:39Z</dcterms:modified>
</cp:coreProperties>
</file>